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04" r:id="rId3"/>
    <p:sldId id="257" r:id="rId4"/>
    <p:sldId id="405" r:id="rId5"/>
    <p:sldId id="408" r:id="rId6"/>
    <p:sldId id="430" r:id="rId7"/>
    <p:sldId id="428" r:id="rId8"/>
    <p:sldId id="305" r:id="rId9"/>
    <p:sldId id="406" r:id="rId10"/>
    <p:sldId id="407" r:id="rId11"/>
    <p:sldId id="429" r:id="rId12"/>
    <p:sldId id="409" r:id="rId13"/>
    <p:sldId id="410" r:id="rId14"/>
    <p:sldId id="411" r:id="rId15"/>
    <p:sldId id="412" r:id="rId16"/>
    <p:sldId id="413" r:id="rId17"/>
    <p:sldId id="417" r:id="rId18"/>
    <p:sldId id="414" r:id="rId19"/>
    <p:sldId id="418" r:id="rId20"/>
    <p:sldId id="423" r:id="rId21"/>
    <p:sldId id="420" r:id="rId22"/>
    <p:sldId id="419" r:id="rId23"/>
    <p:sldId id="421" r:id="rId24"/>
    <p:sldId id="422" r:id="rId25"/>
    <p:sldId id="404" r:id="rId26"/>
    <p:sldId id="426" r:id="rId27"/>
    <p:sldId id="427" r:id="rId28"/>
    <p:sldId id="346" r:id="rId29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6600FF"/>
    <a:srgbClr val="6666FF"/>
    <a:srgbClr val="4D4D4D"/>
    <a:srgbClr val="5F5F5F"/>
    <a:srgbClr val="006600"/>
    <a:srgbClr val="777777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1" autoAdjust="0"/>
    <p:restoredTop sz="81155" autoAdjust="0"/>
  </p:normalViewPr>
  <p:slideViewPr>
    <p:cSldViewPr>
      <p:cViewPr varScale="1">
        <p:scale>
          <a:sx n="75" d="100"/>
          <a:sy n="75" d="100"/>
        </p:scale>
        <p:origin x="15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2407C-77DD-4FE5-90D1-97B7421C6AB4}" type="datetimeFigureOut">
              <a:rPr lang="zh-TW" altLang="en-US" smtClean="0"/>
              <a:t>2016/7/1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BFBA1-C134-4F03-AAF0-629D4CCFB1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227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D4594FE7-79DE-4743-B44B-C033815CFD4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98812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郭、顏、蔡、黃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9990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依圖解釋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IDW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7555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經過剛剛的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IDW prediction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後 便可以得到一個足夠影像資訊的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training pattern 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來供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SR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作學習</a:t>
            </a: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493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因為取樣的排列組合會很多，所以我們希望透過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AO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來處理這樣的排列組合問題，藉此來找尋更好的影像結果</a:t>
            </a: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我們所提出的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AO module 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包含以下三個步驟</a:t>
            </a: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86066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做解，一開始我們是隨機產生解，</a:t>
            </a: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依圖解釋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trail (S)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,  local selection (s)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251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將剛剛產生出來的解送入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SR module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去修復影像</a:t>
            </a: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得到修復影像後，透過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no-reference 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的 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Q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metric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來評估影像的品質</a:t>
            </a: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解釋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Q metric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06933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由於我們希望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Q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值越高的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trail 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能有越高的權重，所以會先將解依照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Q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來重新排序，並使用了如下公式的方式，來算出其代表的權重值</a:t>
            </a: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50751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TW" altLang="en-US" dirty="0" smtClean="0"/>
              <a:t>在來就是會產生新的解，由於一個</a:t>
            </a:r>
            <a:r>
              <a:rPr lang="en-US" altLang="zh-TW" dirty="0" smtClean="0"/>
              <a:t>patch</a:t>
            </a:r>
            <a:r>
              <a:rPr lang="zh-TW" altLang="en-US" dirty="0" smtClean="0"/>
              <a:t>的</a:t>
            </a:r>
            <a:r>
              <a:rPr lang="en-US" altLang="zh-TW" dirty="0" smtClean="0"/>
              <a:t>sample</a:t>
            </a:r>
            <a:r>
              <a:rPr lang="zh-TW" altLang="en-US" dirty="0" smtClean="0"/>
              <a:t>取法可能會大於我們所保留的解數，所以為了希望各種取法都有可能被納入我們的解集合中，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TW" altLang="en-US" dirty="0" smtClean="0"/>
              <a:t>所以我們使用的一個突變的機制，來讓原本不在解集合內的取法有機會進入解集合。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TW" altLang="en-US" dirty="0" smtClean="0"/>
              <a:t>而新的解會依據如下的方式構成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TW" altLang="en-US" dirty="0" smtClean="0"/>
              <a:t>再來我們會對於每個世代保留</a:t>
            </a:r>
            <a:r>
              <a:rPr lang="en-US" altLang="zh-TW" dirty="0" smtClean="0"/>
              <a:t>k</a:t>
            </a:r>
            <a:r>
              <a:rPr lang="zh-TW" altLang="en-US" dirty="0" smtClean="0"/>
              <a:t>個解，並透過這樣的方式重複處理，如此以來便可以使最好的解一個世代一個世代的傳下去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1597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TW" altLang="en-US" dirty="0" smtClean="0"/>
              <a:t>突變率的測試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47110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7094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412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62002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zh-TW" dirty="0" smtClean="0"/>
              <a:t>Video 2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1793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zh-TW" dirty="0" smtClean="0"/>
              <a:t>Video 1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1547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zh-TW" dirty="0" smtClean="0"/>
              <a:t>PSNR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48529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zh-TW" dirty="0" smtClean="0"/>
              <a:t>MSE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2871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zh-TW" altLang="en-US" dirty="0" smtClean="0"/>
              <a:t>我們提出了一個全新的方法來處理高密度的雜訊去除</a:t>
            </a:r>
            <a:endParaRPr lang="en-US" altLang="zh-TW" dirty="0" smtClean="0"/>
          </a:p>
          <a:p>
            <a:pPr marL="0" indent="0">
              <a:buFont typeface="+mj-lt"/>
              <a:buNone/>
            </a:pPr>
            <a:endParaRPr lang="en-US" altLang="zh-TW" dirty="0" smtClean="0"/>
          </a:p>
          <a:p>
            <a:pPr marL="0" indent="0">
              <a:buFont typeface="+mj-lt"/>
              <a:buNone/>
            </a:pPr>
            <a:r>
              <a:rPr lang="zh-TW" altLang="en-US" dirty="0" smtClean="0"/>
              <a:t>我們的方法使用了 </a:t>
            </a:r>
            <a:r>
              <a:rPr lang="en-US" altLang="zh-TW" dirty="0" smtClean="0"/>
              <a:t>IDW</a:t>
            </a:r>
            <a:r>
              <a:rPr lang="zh-TW" altLang="en-US" dirty="0" smtClean="0"/>
              <a:t> </a:t>
            </a:r>
            <a:r>
              <a:rPr lang="en-US" altLang="zh-TW" dirty="0" smtClean="0"/>
              <a:t>based prediction</a:t>
            </a:r>
            <a:r>
              <a:rPr lang="en-US" altLang="zh-TW" baseline="0" dirty="0" smtClean="0"/>
              <a:t> model</a:t>
            </a:r>
            <a:r>
              <a:rPr lang="zh-TW" altLang="en-US" baseline="0" dirty="0" smtClean="0"/>
              <a:t>來提供足夠的資訊去做</a:t>
            </a:r>
            <a:r>
              <a:rPr lang="en-US" altLang="zh-TW" baseline="0" dirty="0" smtClean="0"/>
              <a:t>SR</a:t>
            </a:r>
            <a:r>
              <a:rPr lang="zh-TW" altLang="en-US" baseline="0" dirty="0" smtClean="0"/>
              <a:t>的學習</a:t>
            </a:r>
            <a:endParaRPr lang="en-US" altLang="zh-TW" baseline="0" dirty="0" smtClean="0"/>
          </a:p>
          <a:p>
            <a:pPr marL="0" indent="0">
              <a:buFont typeface="+mj-lt"/>
              <a:buNone/>
            </a:pPr>
            <a:endParaRPr lang="en-US" altLang="zh-TW" baseline="0" dirty="0" smtClean="0"/>
          </a:p>
          <a:p>
            <a:pPr marL="0" indent="0">
              <a:buFont typeface="+mj-lt"/>
              <a:buNone/>
            </a:pPr>
            <a:r>
              <a:rPr lang="zh-TW" altLang="en-US" baseline="0" dirty="0" smtClean="0"/>
              <a:t>並透過</a:t>
            </a:r>
            <a:r>
              <a:rPr lang="en-US" altLang="zh-TW" baseline="0" dirty="0" smtClean="0"/>
              <a:t>ACO</a:t>
            </a:r>
            <a:r>
              <a:rPr lang="zh-TW" altLang="en-US" baseline="0" dirty="0" smtClean="0"/>
              <a:t>的方式來更進一步取得更好的除雜訊效果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22487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8055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36613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10431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針對</a:t>
            </a:r>
            <a:r>
              <a:rPr lang="en-US" altLang="zh-TW" dirty="0" smtClean="0"/>
              <a:t>impulse noise</a:t>
            </a:r>
            <a:r>
              <a:rPr lang="zh-TW" altLang="en-US" baseline="0" dirty="0" smtClean="0"/>
              <a:t>的去除，</a:t>
            </a:r>
            <a:r>
              <a:rPr lang="zh-TW" altLang="en-US" dirty="0" smtClean="0"/>
              <a:t>傳統的方法為使用</a:t>
            </a:r>
            <a:r>
              <a:rPr lang="en-US" altLang="zh-TW" dirty="0" smtClean="0"/>
              <a:t>Mean or Median.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但對於高密度的</a:t>
            </a:r>
            <a:r>
              <a:rPr lang="en-US" altLang="zh-TW" dirty="0" smtClean="0"/>
              <a:t>impulse noise </a:t>
            </a:r>
            <a:r>
              <a:rPr lang="zh-TW" altLang="en-US" dirty="0" smtClean="0"/>
              <a:t>這些方法可能就不適用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006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對於高密度的</a:t>
            </a:r>
            <a:r>
              <a:rPr lang="en-US" altLang="zh-TW" dirty="0" smtClean="0"/>
              <a:t>impulse</a:t>
            </a:r>
            <a:r>
              <a:rPr lang="en-US" altLang="zh-TW" baseline="0" dirty="0" smtClean="0"/>
              <a:t> noise</a:t>
            </a:r>
            <a:r>
              <a:rPr lang="zh-TW" altLang="en-US" baseline="0" dirty="0" smtClean="0"/>
              <a:t>的去除，近年來有人便提出了</a:t>
            </a:r>
            <a:r>
              <a:rPr lang="en-US" altLang="zh-TW" baseline="0" dirty="0" smtClean="0"/>
              <a:t>sparse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approximation</a:t>
            </a:r>
            <a:r>
              <a:rPr lang="zh-TW" altLang="en-US" baseline="0" dirty="0" smtClean="0"/>
              <a:t>的方式來與傳統的</a:t>
            </a:r>
            <a:r>
              <a:rPr lang="en-US" altLang="zh-TW" baseline="0" dirty="0" smtClean="0"/>
              <a:t>median</a:t>
            </a:r>
            <a:r>
              <a:rPr lang="zh-TW" altLang="en-US" baseline="0" dirty="0" smtClean="0"/>
              <a:t>做比較</a:t>
            </a:r>
            <a:endParaRPr lang="en-US" altLang="zh-TW" baseline="0" dirty="0" smtClean="0"/>
          </a:p>
          <a:p>
            <a:pPr marL="0" indent="0">
              <a:buNone/>
            </a:pPr>
            <a:endParaRPr lang="en-US" altLang="zh-TW" baseline="0" dirty="0" smtClean="0"/>
          </a:p>
          <a:p>
            <a:pPr marL="0" indent="0">
              <a:buNone/>
            </a:pPr>
            <a:r>
              <a:rPr lang="zh-TW" altLang="en-US" baseline="0" dirty="0" smtClean="0"/>
              <a:t>但是這樣的方法在當雜訊的百分比大於</a:t>
            </a:r>
            <a:r>
              <a:rPr lang="en-US" altLang="zh-TW" baseline="0" dirty="0" smtClean="0"/>
              <a:t>70%</a:t>
            </a:r>
            <a:r>
              <a:rPr lang="zh-TW" altLang="en-US" baseline="0" dirty="0" smtClean="0"/>
              <a:t>時，常常會失敗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5705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TW" altLang="en-US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首先我們先介紹甚麼是</a:t>
                </a:r>
                <a:r>
                  <a:rPr kumimoji="1" lang="en-US" altLang="zh-TW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sparse representation</a:t>
                </a:r>
                <a:r>
                  <a:rPr kumimoji="1" lang="zh-TW" altLang="en-US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，</a:t>
                </a:r>
                <a:r>
                  <a:rPr kumimoji="1" lang="en-US" altLang="zh-TW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SR</a:t>
                </a:r>
                <a:r>
                  <a:rPr kumimoji="1" lang="zh-TW" altLang="en-US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的精神就是希望能透過一個字典，並將內部的資訊透過一定的權重來重組影像。</a:t>
                </a:r>
                <a:r>
                  <a:rPr kumimoji="1" lang="en-US" altLang="zh-TW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zh-TW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TW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kumimoji="1" lang="en-US" altLang="zh-TW" sz="1200" b="0" kern="1200" baseline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zh-TW" altLang="en-US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用圖解釋</a:t>
                </a:r>
                <a:endParaRPr kumimoji="1" lang="en-US" altLang="zh-TW" sz="1200" b="0" kern="1200" baseline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TW" altLang="en-US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首先我們先介紹甚麼是</a:t>
                </a:r>
                <a:r>
                  <a:rPr kumimoji="1" lang="en-US" altLang="zh-TW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sparse representation</a:t>
                </a:r>
                <a:r>
                  <a:rPr kumimoji="1" lang="zh-TW" altLang="en-US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，</a:t>
                </a:r>
                <a:r>
                  <a:rPr kumimoji="1" lang="en-US" altLang="zh-TW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SR</a:t>
                </a:r>
                <a:r>
                  <a:rPr kumimoji="1" lang="zh-TW" altLang="en-US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的精神就是希望能透過一個字典，並將內部的資訊透過一定的權重來重組影像。</a:t>
                </a:r>
                <a:r>
                  <a:rPr kumimoji="1" lang="en-US" altLang="zh-TW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𝐼</a:t>
                </a:r>
                <a:r>
                  <a:rPr lang="zh-TW" altLang="zh-TW" sz="120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𝑖≈𝜙𝛼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_(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𝐼,𝑖</a:t>
                </a:r>
                <a:r>
                  <a:rPr lang="zh-TW" altLang="zh-TW" sz="1200" i="0">
                    <a:latin typeface="Cambria Math" panose="02040503050406030204" pitchFamily="18" charset="0"/>
                  </a:rPr>
                  <a:t>)</a:t>
                </a:r>
                <a:r>
                  <a:rPr kumimoji="1" lang="en-US" altLang="zh-TW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kumimoji="1" lang="en-US" altLang="zh-TW" sz="1200" b="0" kern="1200" baseline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zh-TW" altLang="en-US" sz="1200" b="0" kern="12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charset="-120"/>
                    <a:cs typeface="Times New Roman" panose="02020603050405020304" pitchFamily="18" charset="0"/>
                  </a:rPr>
                  <a:t>用圖解釋</a:t>
                </a:r>
                <a:endParaRPr kumimoji="1" lang="en-US" altLang="zh-TW" sz="1200" b="0" kern="1200" baseline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新細明體" charset="-12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50811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而這是因為在高密度雜訊的狀況下，</a:t>
            </a:r>
            <a:r>
              <a:rPr lang="en-US" altLang="zh-TW" dirty="0" smtClean="0"/>
              <a:t>sparse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approximation</a:t>
            </a:r>
            <a:r>
              <a:rPr lang="zh-TW" altLang="en-US" dirty="0" smtClean="0"/>
              <a:t>所擷取出來的</a:t>
            </a:r>
            <a:r>
              <a:rPr lang="en-US" altLang="zh-TW" dirty="0" smtClean="0"/>
              <a:t>patch</a:t>
            </a:r>
            <a:r>
              <a:rPr lang="zh-TW" altLang="en-US" dirty="0" smtClean="0"/>
              <a:t>，無法提供足夠的影像資訊來作</a:t>
            </a:r>
            <a:r>
              <a:rPr lang="en-US" altLang="zh-TW" dirty="0" smtClean="0"/>
              <a:t>learning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87972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所以為了解決這樣的高密度雜訊，我們便提出我們的方法，主要包含兩個模組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 SR and AO</a:t>
            </a:r>
          </a:p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5521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透過剛剛的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Noise Detector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後，便會產生如圖的資訊</a:t>
            </a: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SR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 會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overlap 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取 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patch 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， 所以每個取出的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patch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就會如圖</a:t>
            </a: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而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NFPC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其實就是將每一個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overlapped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的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patch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內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NF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的點作一個加總</a:t>
            </a: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1159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為什麼剛剛要計算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NF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，是因為在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IDW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時，我們會把</a:t>
            </a:r>
            <a:r>
              <a:rPr kumimoji="1" lang="en-US" altLang="zh-TW" sz="1200" b="0" kern="1200" baseline="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NF_min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拿來當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sample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的數量。</a:t>
            </a: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ID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 顧名思義就是與距離成反比的權重，所以可以看到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2.4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 會計算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NP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跟</a:t>
            </a:r>
            <a:r>
              <a:rPr kumimoji="1" lang="en-US" altLang="zh-TW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NFP</a:t>
            </a:r>
            <a:r>
              <a:rPr kumimoji="1" lang="zh-TW" altLang="en-US" sz="12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的距離，並組成新的權重值來預測該點的影像值</a:t>
            </a:r>
            <a:endParaRPr kumimoji="1" lang="en-US" altLang="zh-TW" sz="1200" b="0" kern="1200" baseline="0" dirty="0" smtClean="0">
              <a:solidFill>
                <a:schemeClr val="tx1"/>
              </a:solidFill>
              <a:latin typeface="Times New Roman" panose="02020603050405020304" pitchFamily="18" charset="0"/>
              <a:ea typeface="新細明體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594FE7-79DE-4743-B44B-C033815CFD47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99010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9" descr="MMS PTT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611188" y="1916113"/>
            <a:ext cx="7958137" cy="1223962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2555875" y="3644900"/>
            <a:ext cx="6048375" cy="1296988"/>
          </a:xfrm>
        </p:spPr>
        <p:txBody>
          <a:bodyPr/>
          <a:lstStyle>
            <a:lvl1pPr marL="0" indent="0" algn="r">
              <a:buFontTx/>
              <a:buNone/>
              <a:defRPr sz="3200"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6" name="Rectangle 59"/>
          <p:cNvSpPr>
            <a:spLocks noGrp="1" noChangeArrowheads="1"/>
          </p:cNvSpPr>
          <p:nvPr>
            <p:ph type="dt" sz="half" idx="10"/>
          </p:nvPr>
        </p:nvSpPr>
        <p:spPr>
          <a:xfrm>
            <a:off x="900113" y="5949950"/>
            <a:ext cx="2565400" cy="3317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099BEE-2601-4C5D-A72F-726CAA75A605}" type="datetime1">
              <a:rPr lang="en-US" altLang="zh-TW"/>
              <a:pPr>
                <a:defRPr/>
              </a:pPr>
              <a:t>7/1/2016</a:t>
            </a:fld>
            <a:endParaRPr lang="en-US" altLang="zh-TW"/>
          </a:p>
        </p:txBody>
      </p:sp>
      <p:sp>
        <p:nvSpPr>
          <p:cNvPr id="7" name="Rectangle 6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09C80-5BCA-4F29-802A-4178C135EC8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" name="Rectangle 71"/>
          <p:cNvSpPr>
            <a:spLocks noGrp="1" noChangeArrowheads="1"/>
          </p:cNvSpPr>
          <p:nvPr>
            <p:ph type="ftr" sz="quarter" idx="12"/>
          </p:nvPr>
        </p:nvSpPr>
        <p:spPr>
          <a:xfrm>
            <a:off x="3549650" y="6453188"/>
            <a:ext cx="2967038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</p:spTree>
    <p:extLst>
      <p:ext uri="{BB962C8B-B14F-4D97-AF65-F5344CB8AC3E}">
        <p14:creationId xmlns:p14="http://schemas.microsoft.com/office/powerpoint/2010/main" val="933645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E2DFA5-4AE4-40BF-8F26-77CEEC4F3A8C}" type="datetime1">
              <a:rPr lang="en-US" altLang="zh-TW"/>
              <a:pPr>
                <a:defRPr/>
              </a:pPr>
              <a:t>7/1/2016</a:t>
            </a:fld>
            <a:endParaRPr lang="en-US" altLang="zh-TW"/>
          </a:p>
        </p:txBody>
      </p:sp>
      <p:sp>
        <p:nvSpPr>
          <p:cNvPr id="5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6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3C390-2A4D-4ECA-BAC0-263C2BF9754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690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904038" y="0"/>
            <a:ext cx="2239962" cy="622617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79388" y="0"/>
            <a:ext cx="6572250" cy="62261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FFDE2-EAF0-4154-B19D-3D9792B56885}" type="datetime1">
              <a:rPr lang="en-US" altLang="zh-TW"/>
              <a:pPr>
                <a:defRPr/>
              </a:pPr>
              <a:t>7/1/2016</a:t>
            </a:fld>
            <a:endParaRPr lang="en-US" altLang="zh-TW"/>
          </a:p>
        </p:txBody>
      </p:sp>
      <p:sp>
        <p:nvSpPr>
          <p:cNvPr id="5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6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702CC-92DB-4CC6-ABE0-D1D7A169B8B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7701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62"/>
          <p:cNvGraphicFramePr>
            <a:graphicFrameLocks noChangeAspect="1"/>
          </p:cNvGraphicFramePr>
          <p:nvPr userDrawn="1"/>
        </p:nvGraphicFramePr>
        <p:xfrm>
          <a:off x="0" y="-26988"/>
          <a:ext cx="9144000" cy="670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81" name="PhotoImpact" r:id="rId3" imgW="12673016" imgH="9295238" progId="">
                  <p:embed/>
                </p:oleObj>
              </mc:Choice>
              <mc:Fallback>
                <p:oleObj name="PhotoImpact" r:id="rId3" imgW="12673016" imgH="929523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6988"/>
                        <a:ext cx="9144000" cy="670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194175" cy="21732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25888"/>
            <a:ext cx="4194175" cy="21732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5DE043-31F1-4968-90CF-DF6FAEE98B7F}" type="datetime1">
              <a:rPr lang="en-US" altLang="zh-TW"/>
              <a:pPr>
                <a:defRPr/>
              </a:pPr>
              <a:t>7/1/2016</a:t>
            </a:fld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C46AD2-A7C6-4A94-BA36-81777CB7528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89085644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E5D58D-E605-4138-8FB7-36FFB82E8255}" type="datetime1">
              <a:rPr lang="en-US" altLang="zh-TW"/>
              <a:pPr>
                <a:defRPr/>
              </a:pPr>
              <a:t>7/1/2016</a:t>
            </a:fld>
            <a:endParaRPr lang="en-US" altLang="zh-TW"/>
          </a:p>
        </p:txBody>
      </p:sp>
      <p:sp>
        <p:nvSpPr>
          <p:cNvPr id="5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6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E4BFB-CC41-4396-9522-FAD887D0F6A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0819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2C6A0-E4D9-4BF8-ABF2-F236452D4472}" type="datetime1">
              <a:rPr lang="en-US" altLang="zh-TW"/>
              <a:pPr>
                <a:defRPr/>
              </a:pPr>
              <a:t>7/1/2016</a:t>
            </a:fld>
            <a:endParaRPr lang="en-US" altLang="zh-TW"/>
          </a:p>
        </p:txBody>
      </p:sp>
      <p:sp>
        <p:nvSpPr>
          <p:cNvPr id="5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6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51B9C-4769-41FA-8BAF-30E5AEC8795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1088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318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318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B01B8B-558D-4494-9EFF-D10791F550B7}" type="datetime1">
              <a:rPr lang="en-US" altLang="zh-TW"/>
              <a:pPr>
                <a:defRPr/>
              </a:pPr>
              <a:t>7/1/2016</a:t>
            </a:fld>
            <a:endParaRPr lang="en-US" altLang="zh-TW"/>
          </a:p>
        </p:txBody>
      </p:sp>
      <p:sp>
        <p:nvSpPr>
          <p:cNvPr id="6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7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64113-0CA7-4F7E-8E64-A7706177706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587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83100-E514-432D-9126-F87DE51B9671}" type="datetime1">
              <a:rPr lang="en-US" altLang="zh-TW"/>
              <a:pPr>
                <a:defRPr/>
              </a:pPr>
              <a:t>7/1/2016</a:t>
            </a:fld>
            <a:endParaRPr lang="en-US" altLang="zh-TW"/>
          </a:p>
        </p:txBody>
      </p:sp>
      <p:sp>
        <p:nvSpPr>
          <p:cNvPr id="8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9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D01AA-696C-43D3-BE15-EA6D0EA7A89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4921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BA1D1-8D1C-4E68-8386-2AC1A93D5FA0}" type="datetime1">
              <a:rPr lang="en-US" altLang="zh-TW"/>
              <a:pPr>
                <a:defRPr/>
              </a:pPr>
              <a:t>7/1/2016</a:t>
            </a:fld>
            <a:endParaRPr lang="en-US" altLang="zh-TW"/>
          </a:p>
        </p:txBody>
      </p:sp>
      <p:sp>
        <p:nvSpPr>
          <p:cNvPr id="4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5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AC327-57E2-4690-A8F5-B280188EFE4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81299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72A63-F070-42C3-912C-E3B28A724A88}" type="datetime1">
              <a:rPr lang="en-US" altLang="zh-TW"/>
              <a:pPr>
                <a:defRPr/>
              </a:pPr>
              <a:t>7/1/2016</a:t>
            </a:fld>
            <a:endParaRPr lang="en-US" altLang="zh-TW"/>
          </a:p>
        </p:txBody>
      </p:sp>
      <p:sp>
        <p:nvSpPr>
          <p:cNvPr id="3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4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61A41-D1E8-4B33-A5F1-9DD39741BDE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6825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A246EE-78A7-47C5-B8BF-8B7117FCBEE7}" type="datetime1">
              <a:rPr lang="en-US" altLang="zh-TW"/>
              <a:pPr>
                <a:defRPr/>
              </a:pPr>
              <a:t>7/1/2016</a:t>
            </a:fld>
            <a:endParaRPr lang="en-US" altLang="zh-TW"/>
          </a:p>
        </p:txBody>
      </p:sp>
      <p:sp>
        <p:nvSpPr>
          <p:cNvPr id="6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7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D5DCB4-8857-470E-BCC4-384BD841B5B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484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E1402D-0E9D-4543-AF33-0C3D0F6FD7A9}" type="datetime1">
              <a:rPr lang="en-US" altLang="zh-TW"/>
              <a:pPr>
                <a:defRPr/>
              </a:pPr>
              <a:t>7/1/2016</a:t>
            </a:fld>
            <a:endParaRPr lang="en-US" altLang="zh-TW"/>
          </a:p>
        </p:txBody>
      </p:sp>
      <p:sp>
        <p:nvSpPr>
          <p:cNvPr id="6" name="Rectangle 5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7" name="Rectangle 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F05E1-5909-472C-A39A-134BCF6A970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683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62"/>
          <p:cNvGraphicFramePr>
            <a:graphicFrameLocks noChangeAspect="1"/>
          </p:cNvGraphicFramePr>
          <p:nvPr/>
        </p:nvGraphicFramePr>
        <p:xfrm>
          <a:off x="0" y="-26988"/>
          <a:ext cx="9144000" cy="670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4" name="PhotoImpact" r:id="rId15" imgW="12673016" imgH="9295238" progId="">
                  <p:embed/>
                </p:oleObj>
              </mc:Choice>
              <mc:Fallback>
                <p:oleObj name="PhotoImpact" r:id="rId15" imgW="12673016" imgH="9295238" progId="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6988"/>
                        <a:ext cx="9144000" cy="670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32025" y="0"/>
            <a:ext cx="69119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8313" y="6381750"/>
            <a:ext cx="2133600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>
                <a:latin typeface="Courier New" pitchFamily="49" charset="0"/>
                <a:ea typeface="新細明體" charset="-120"/>
              </a:defRPr>
            </a:lvl1pPr>
          </a:lstStyle>
          <a:p>
            <a:pPr>
              <a:defRPr/>
            </a:pPr>
            <a:fld id="{46AAA974-DF09-4C8A-B887-ACCBCD3E3593}" type="datetime1">
              <a:rPr lang="en-US" altLang="zh-TW"/>
              <a:pPr>
                <a:defRPr/>
              </a:pPr>
              <a:t>7/1/2016</a:t>
            </a:fld>
            <a:endParaRPr lang="en-US" altLang="zh-TW"/>
          </a:p>
        </p:txBody>
      </p:sp>
      <p:sp>
        <p:nvSpPr>
          <p:cNvPr id="1078" name="Rectangle 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03575" y="6453188"/>
            <a:ext cx="29670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>
                <a:latin typeface="Courier New" pitchFamily="49" charset="0"/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NTUT MMS LAB</a:t>
            </a:r>
          </a:p>
        </p:txBody>
      </p:sp>
      <p:sp>
        <p:nvSpPr>
          <p:cNvPr id="1079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8488" y="63373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2000">
                <a:latin typeface="Courier New" pitchFamily="49" charset="0"/>
                <a:ea typeface="新細明體" charset="-120"/>
              </a:defRPr>
            </a:lvl1pPr>
          </a:lstStyle>
          <a:p>
            <a:pPr>
              <a:defRPr/>
            </a:pPr>
            <a:fld id="{5E8C3A00-28DE-4B6B-B600-DBA49224FF2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  <p:sldLayoutId id="2147484082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Comic Sans MS" pitchFamily="66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" y="4026674"/>
            <a:ext cx="2459129" cy="14463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386" name="Rectangle 64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826F6B59-F0D5-4F6F-AD1B-E918678F1A51}" type="slidenum">
              <a:rPr lang="en-US" altLang="zh-TW" smtClean="0">
                <a:latin typeface="Courier New" pitchFamily="49" charset="0"/>
              </a:rPr>
              <a:pPr eaLnBrk="1" hangingPunct="1"/>
              <a:t>1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5902" y="2855872"/>
            <a:ext cx="8858250" cy="14255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endParaRPr lang="zh-TW" altLang="zh-TW" sz="3200" dirty="0" smtClean="0"/>
          </a:p>
        </p:txBody>
      </p:sp>
      <p:sp>
        <p:nvSpPr>
          <p:cNvPr id="6" name="矩形 5"/>
          <p:cNvSpPr/>
          <p:nvPr/>
        </p:nvSpPr>
        <p:spPr>
          <a:xfrm>
            <a:off x="4716016" y="5613221"/>
            <a:ext cx="54292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4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報告者：張</a:t>
            </a:r>
            <a:r>
              <a:rPr lang="zh-TW" altLang="en-US" sz="2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家豪</a:t>
            </a:r>
            <a:endParaRPr lang="en-US" altLang="zh-TW" sz="2400" b="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r>
              <a:rPr lang="zh-TW" altLang="en-US" sz="24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指導</a:t>
            </a:r>
            <a:r>
              <a:rPr lang="zh-TW" altLang="en-US" sz="2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教授</a:t>
            </a:r>
            <a:r>
              <a:rPr lang="zh-TW" altLang="en-US" sz="24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sz="2400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黃士嘉 教授</a:t>
            </a:r>
            <a:endParaRPr lang="en-US" altLang="zh-TW" sz="2400" b="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defRPr/>
            </a:pPr>
            <a:r>
              <a:rPr lang="zh-TW" altLang="en-US" sz="2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日期：</a:t>
            </a:r>
            <a:r>
              <a:rPr lang="en-US" altLang="zh-TW" sz="24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2016.7.7</a:t>
            </a:r>
            <a:endParaRPr lang="en-US" altLang="zh-TW" sz="2400" b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1268758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國立</a:t>
            </a:r>
            <a:r>
              <a:rPr kumimoji="0" lang="zh-TW" altLang="en-US" sz="4000" kern="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臺北科技</a:t>
            </a:r>
            <a:r>
              <a:rPr kumimoji="0" lang="zh-TW" altLang="en-US" sz="4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大學 電</a:t>
            </a:r>
            <a:r>
              <a:rPr kumimoji="0" lang="zh-TW" altLang="en-US" sz="4000" kern="0" noProof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子工程</a:t>
            </a:r>
            <a:r>
              <a:rPr kumimoji="0" lang="zh-TW" altLang="en-US" sz="4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研究所  碩 士 班 畢 業 論 文 口 試</a:t>
            </a:r>
            <a:endParaRPr kumimoji="0" lang="zh-TW" altLang="en-US" sz="18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23728" y="2783830"/>
            <a:ext cx="67687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kern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基於蟻群最佳化之有效稀疏近似</a:t>
            </a:r>
            <a:r>
              <a:rPr kumimoji="0" lang="zh-TW" altLang="en-US" sz="2800" kern="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法</a:t>
            </a:r>
            <a:endParaRPr kumimoji="0" lang="en-US" altLang="zh-TW" sz="2800" kern="0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kern="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應用</a:t>
            </a:r>
            <a:r>
              <a:rPr kumimoji="0" lang="zh-TW" altLang="en-US" sz="2800" kern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於除去高密度脈衝</a:t>
            </a:r>
            <a:r>
              <a:rPr kumimoji="0" lang="zh-TW" altLang="en-US" sz="2800" kern="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雜訊</a:t>
            </a:r>
            <a:endParaRPr kumimoji="0" lang="en-US" altLang="zh-TW" sz="2800" kern="0" dirty="0" smtClean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kern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An Efficient Sparse Approximation using </a:t>
            </a:r>
            <a:r>
              <a:rPr kumimoji="0" lang="en-US" altLang="zh-TW" sz="2000" kern="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Ant </a:t>
            </a:r>
            <a:r>
              <a:rPr kumimoji="0" lang="en-US" altLang="zh-TW" sz="2000" kern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Colony Optimization for </a:t>
            </a:r>
            <a:r>
              <a:rPr kumimoji="0" lang="en-US" altLang="zh-TW" sz="2000" kern="0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High </a:t>
            </a:r>
            <a:r>
              <a:rPr kumimoji="0" lang="en-US" altLang="zh-TW" sz="2000" kern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Density Impulse Noise Removal</a:t>
            </a:r>
            <a:endParaRPr kumimoji="0" lang="zh-TW" altLang="en-US" sz="2000" kern="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SR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module(3/11)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內容版面配置區 1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Inverse-distance weighting based prediction model [14]</a:t>
                </a:r>
              </a:p>
              <a:p>
                <a:pPr marL="457200" lvl="1" indent="0">
                  <a:buNone/>
                </a:pP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The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minimum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𝑁𝐹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noise-free pixels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overlapped image patches is extracted as the number of sampled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pixels.</a:t>
                </a:r>
              </a:p>
              <a:p>
                <a:pPr marL="457200" lvl="1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𝑁𝐹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TW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zh-TW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TW" sz="1800">
                                      <a:latin typeface="Cambria Math" panose="02040503050406030204" pitchFamily="18" charset="0"/>
                                    </a:rPr>
                                    <m:t>sum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. ∀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TW" sz="1800" b="0" i="0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           (2.3)</m:t>
                      </m:r>
                    </m:oMath>
                  </m:oMathPara>
                </a14:m>
                <a:endParaRPr lang="zh-TW" altLang="zh-TW" sz="1800" dirty="0"/>
              </a:p>
              <a:p>
                <a:pPr marL="457200" lvl="1" indent="0">
                  <a:buNone/>
                </a:pP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</a:p>
              <a:p>
                <a:pPr marL="457200" lvl="1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den>
                      </m:f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(2.4)</m:t>
                      </m:r>
                    </m:oMath>
                  </m:oMathPara>
                </a14:m>
                <a:endParaRPr lang="en-US" altLang="zh-TW" sz="2000" i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predicted intensity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position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within the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overlapped image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patch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Euclidean distance between the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 pixel and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noise-free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pixel.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sum</m:t>
                        </m:r>
                      </m:sup>
                    </m:sSubSup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sum of weights within the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overlapped image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patch.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predefined power factor and can be set to 11 in our experiments.</a:t>
                </a:r>
                <a:endPara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603" name="內容版面配置區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39" t="-1261" b="-19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10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04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SR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module(4/11)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11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864" y="1048627"/>
            <a:ext cx="4497624" cy="449526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18196" y="5616576"/>
            <a:ext cx="733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 smtClean="0"/>
              <a:t>Fig. </a:t>
            </a:r>
            <a:r>
              <a:rPr lang="en-US" altLang="zh-TW" b="0" dirty="0"/>
              <a:t>7</a:t>
            </a:r>
            <a:r>
              <a:rPr lang="en-US" altLang="zh-TW" b="0" dirty="0" smtClean="0"/>
              <a:t>. </a:t>
            </a:r>
            <a:r>
              <a:rPr lang="en-US" altLang="zh-TW" b="0" dirty="0"/>
              <a:t>Illustration of distance between the noise pixel marked by * and noise-free pixel marked by red </a:t>
            </a:r>
            <a:r>
              <a:rPr lang="en-US" altLang="zh-TW" b="0" dirty="0" smtClean="0"/>
              <a:t>circles </a:t>
            </a:r>
            <a:r>
              <a:rPr lang="en-US" altLang="zh-TW" b="0" dirty="0"/>
              <a:t>in the </a:t>
            </a:r>
            <a:r>
              <a:rPr lang="en-US" altLang="zh-TW" b="0" dirty="0" smtClean="0"/>
              <a:t>IDW prediction </a:t>
            </a:r>
            <a:r>
              <a:rPr lang="en-US" altLang="zh-TW" b="0" dirty="0"/>
              <a:t>model.</a:t>
            </a:r>
            <a:endParaRPr lang="zh-TW" altLang="zh-TW" b="0" dirty="0"/>
          </a:p>
        </p:txBody>
      </p:sp>
    </p:spTree>
    <p:extLst>
      <p:ext uri="{BB962C8B-B14F-4D97-AF65-F5344CB8AC3E}">
        <p14:creationId xmlns:p14="http://schemas.microsoft.com/office/powerpoint/2010/main" val="166057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SR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module(5/11)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內容版面配置區 1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patterns for sparse representation</a:t>
                </a:r>
              </a:p>
              <a:p>
                <a:pPr lvl="1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predicted noise-fixed pixels within the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overlapped image patch are regarded as the measured patch by which to </a:t>
                </a:r>
                <a:r>
                  <a:rPr lang="en-US" altLang="zh-TW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provide a sufficient training patterns for sparse </a:t>
                </a:r>
                <a:r>
                  <a:rPr lang="en-US" altLang="zh-TW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representation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5603" name="內容版面配置區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39" t="-12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12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979" y="2322448"/>
            <a:ext cx="6952039" cy="375437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57522" y="6076820"/>
            <a:ext cx="802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 smtClean="0"/>
              <a:t>Fig. </a:t>
            </a:r>
            <a:r>
              <a:rPr lang="en-US" altLang="zh-TW" b="0" dirty="0"/>
              <a:t>8</a:t>
            </a:r>
            <a:r>
              <a:rPr lang="en-US" altLang="zh-TW" b="0" dirty="0" smtClean="0"/>
              <a:t>. </a:t>
            </a:r>
            <a:r>
              <a:rPr lang="en-US" altLang="zh-TW" b="0" dirty="0"/>
              <a:t>Illustration of the training patterns after using the IDW prediction </a:t>
            </a:r>
            <a:r>
              <a:rPr lang="en-US" altLang="zh-TW" b="0" dirty="0" smtClean="0"/>
              <a:t>model.</a:t>
            </a:r>
            <a:endParaRPr lang="zh-TW" altLang="en-US" b="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50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AO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module(6/11)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IDW based prediction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model,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sampled 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noise-free pixels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might have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prediction effects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noise-fixed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So, we propose the 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 module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seek a better result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 principles of AO module include these three steps: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Constructing ant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Reinforcing and evaporating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pheromones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Searching locally for improved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13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4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AO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module(7/11)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內容版面配置區 1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1 :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Constructing ant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solutions</a:t>
                </a:r>
              </a:p>
              <a:p>
                <a:pPr lvl="1"/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of solution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(also called trail) that can satisfy all the constraints in the set, in which each decision variable has a series of values assigned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contains the selection of sampled pixels in each overlapped patch.</a:t>
                </a:r>
              </a:p>
            </p:txBody>
          </p:sp>
        </mc:Choice>
        <mc:Fallback xmlns="">
          <p:sp>
            <p:nvSpPr>
              <p:cNvPr id="25603" name="內容版面配置區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39" t="-12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14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1160605" y="2727427"/>
            <a:ext cx="6822790" cy="3735201"/>
            <a:chOff x="1160605" y="2664711"/>
            <a:chExt cx="6822790" cy="373520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1760" y="2664711"/>
              <a:ext cx="4437601" cy="3430725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160605" y="6030580"/>
              <a:ext cx="6822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0" dirty="0" smtClean="0"/>
                <a:t>Fig. 9. </a:t>
              </a:r>
              <a:r>
                <a:rPr lang="en-US" altLang="zh-TW" b="0" dirty="0"/>
                <a:t>Illustration of solution set kept by the proposed AO module</a:t>
              </a:r>
              <a:r>
                <a:rPr lang="en-US" altLang="zh-TW" b="0" dirty="0" smtClean="0"/>
                <a:t>.</a:t>
              </a:r>
              <a:endParaRPr lang="zh-TW" altLang="en-US" b="0" dirty="0">
                <a:cs typeface="Arial" panose="020B0604020202020204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 bwMode="auto">
          <a:xfrm>
            <a:off x="2411760" y="2727427"/>
            <a:ext cx="3384376" cy="36676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2699792" y="2727427"/>
            <a:ext cx="360040" cy="36676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687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AO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module(8/11)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內容版面配置區 1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2-1 : Evaluating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metric</a:t>
                </a:r>
              </a:p>
              <a:p>
                <a:pPr lvl="1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the set of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trail is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generated, each series of values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used to reconstruct an overlapped image patch in the proposed SR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module.</a:t>
                </a:r>
              </a:p>
              <a:p>
                <a:pPr lvl="1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quality of each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evaluated by using the no-reference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metric[19].  </a:t>
                </a:r>
              </a:p>
              <a:p>
                <a:pPr marL="457200" lvl="1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80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(2.8)</m:t>
                      </m:r>
                    </m:oMath>
                  </m:oMathPara>
                </a14:m>
                <a:endParaRPr lang="zh-TW" altLang="zh-TW" sz="20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80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1800">
                          <a:latin typeface="Cambria Math" panose="02040503050406030204" pitchFamily="18" charset="0"/>
                        </a:rPr>
                        <m:t>US</m:t>
                      </m:r>
                      <m:sSup>
                        <m:sSupPr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zh-TW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TW" altLang="zh-TW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altLang="zh-TW" sz="1800" b="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                      (2.9)</m:t>
                      </m:r>
                    </m:oMath>
                  </m:oMathPara>
                </a14:m>
                <a:endParaRPr lang="zh-TW" altLang="zh-TW" sz="2000" dirty="0"/>
              </a:p>
              <a:p>
                <a:pPr marL="457200" lvl="1" indent="0">
                  <a:buNone/>
                </a:pP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denotes the gradient matrix over a local window of size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the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dominant orientation of the local window can be obtained by computing the SVD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5603" name="內容版面配置區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39" t="-12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15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64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AO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module(9/11)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內容版面配置區 1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2-2: Reinforcing and evaporating pheromones</a:t>
                </a:r>
              </a:p>
              <a:p>
                <a:pPr lvl="1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Next, each pheromone is reinforced and evaporated in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order to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facilitate the construction of a better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trail.</a:t>
                </a:r>
              </a:p>
              <a:p>
                <a:pPr lvl="1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better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possesses a higher weight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ranked by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label by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={1,…,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weight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calculated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[18]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𝑞𝑘</m:t>
                          </m:r>
                          <m:rad>
                            <m:radPr>
                              <m:degHide m:val="on"/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zh-TW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TW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altLang="zh-TW" sz="1800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US" altLang="zh-TW" sz="1800" b="0" i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             (2.10)</m:t>
                      </m:r>
                    </m:oMath>
                  </m:oMathPara>
                </a14:m>
                <a:endParaRPr lang="zh-TW" altLang="zh-TW" sz="2000" dirty="0"/>
              </a:p>
              <a:p>
                <a:pPr marL="457200" lvl="1" indent="0">
                  <a:buNone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defines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weight to be a value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Gaussian function with argument </a:t>
                </a:r>
                <a:r>
                  <a:rPr lang="en-US" altLang="zh-TW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mean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1.0, and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standard deviation </a:t>
                </a:r>
                <a:r>
                  <a:rPr lang="en-US" altLang="zh-TW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qk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where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number of solution in a set, and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toleration factor which is set to 0.5 in our experiments.</a:t>
                </a:r>
                <a:endPara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603" name="內容版面配置區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39" t="-1261" r="-10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16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41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AO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module(10/11)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內容版面配置區 1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2-3 :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onsisting new trails</a:t>
                </a:r>
              </a:p>
              <a:p>
                <a:pPr lvl="1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new trail is consisted by</a:t>
                </a:r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p>
                            <m:sSup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zh-TW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800">
                                      <a:latin typeface="Cambria Math" panose="02040503050406030204" pitchFamily="18" charset="0"/>
                                    </a:rPr>
                                    <m:t>cdf</m:t>
                                  </m:r>
                                  <m:d>
                                    <m:dPr>
                                      <m:ctrlPr>
                                        <a:rPr lang="zh-TW" altLang="zh-TW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1800">
                                          <a:latin typeface="Cambria Math" panose="02040503050406030204" pitchFamily="18" charset="0"/>
                                        </a:rPr>
                                        <m:t>rand</m:t>
                                      </m:r>
                                      <m:d>
                                        <m:dPr>
                                          <m:ctrlPr>
                                            <a:rPr lang="zh-TW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1800">
                                              <a:latin typeface="Cambria Math" panose="02040503050406030204" pitchFamily="18" charset="0"/>
                                            </a:rPr>
                                            <m:t>0,1</m:t>
                                          </m:r>
                                        </m:e>
                                      </m:d>
                                    </m:e>
                                  </m:d>
                                </m:sub>
                                <m: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rand</m:t>
                              </m:r>
                              <m:d>
                                <m:dPr>
                                  <m:ctrlPr>
                                    <a:rPr lang="zh-TW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new</m:t>
                              </m:r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ant</m:t>
                              </m:r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solutions</m:t>
                              </m:r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</m:e>
                          </m:eqAr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          (2.11)</m:t>
                      </m:r>
                    </m:oMath>
                  </m:oMathPara>
                </a14:m>
                <a:endParaRPr lang="zh-TW" altLang="zh-TW" sz="1800" dirty="0"/>
              </a:p>
              <a:p>
                <a:pPr marL="457200" lvl="1" indent="0">
                  <a:buNone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mutation factor and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>
                        <a:latin typeface="Cambria Math" panose="02040503050406030204" pitchFamily="18" charset="0"/>
                      </a:rPr>
                      <m:t>cdf</m:t>
                    </m:r>
                    <m:r>
                      <a:rPr lang="en-US" altLang="zh-TW" sz="2000"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denotes the cumulative probability density of weight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Step 3 : Searching locally for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improved solutions</a:t>
                </a:r>
              </a:p>
              <a:p>
                <a:pPr lvl="1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solution set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solutions assigned with the top ten lowest labels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={1,…,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maintained to the next generation. </a:t>
                </a:r>
                <a:endPara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executing the above steps iteratively, </a:t>
                </a:r>
                <a:r>
                  <a:rPr lang="en-US" altLang="zh-TW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elite trails can be preserved from </a:t>
                </a:r>
                <a:r>
                  <a:rPr lang="en-US" altLang="zh-TW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generation </a:t>
                </a:r>
                <a:r>
                  <a:rPr lang="en-US" altLang="zh-TW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:r>
                  <a:rPr lang="en-US" altLang="zh-TW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generation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5603" name="內容版面配置區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39" t="-1261" r="-8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17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53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AO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module(11/11)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18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755576" y="5806857"/>
            <a:ext cx="7783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 smtClean="0"/>
              <a:t>Fig. 10. </a:t>
            </a:r>
            <a:r>
              <a:rPr lang="en-US" altLang="zh-TW" b="0" dirty="0"/>
              <a:t>Comparison between the reconstructed images via different values</a:t>
            </a:r>
          </a:p>
          <a:p>
            <a:r>
              <a:rPr lang="en-US" altLang="zh-TW" b="0" dirty="0"/>
              <a:t>of the mutation factor in the proposed AO module.</a:t>
            </a:r>
            <a:endParaRPr lang="zh-TW" altLang="en-US" dirty="0"/>
          </a:p>
        </p:txBody>
      </p:sp>
      <p:grpSp>
        <p:nvGrpSpPr>
          <p:cNvPr id="30" name="群組 29"/>
          <p:cNvGrpSpPr/>
          <p:nvPr/>
        </p:nvGrpSpPr>
        <p:grpSpPr>
          <a:xfrm>
            <a:off x="979376" y="768195"/>
            <a:ext cx="7337040" cy="5041160"/>
            <a:chOff x="871024" y="768195"/>
            <a:chExt cx="7337040" cy="5041160"/>
          </a:xfrm>
        </p:grpSpPr>
        <p:grpSp>
          <p:nvGrpSpPr>
            <p:cNvPr id="26" name="群組 25"/>
            <p:cNvGrpSpPr/>
            <p:nvPr/>
          </p:nvGrpSpPr>
          <p:grpSpPr>
            <a:xfrm>
              <a:off x="2937261" y="2478775"/>
              <a:ext cx="5270803" cy="1620000"/>
              <a:chOff x="3153285" y="2478775"/>
              <a:chExt cx="5270803" cy="1620000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088" y="2478775"/>
                <a:ext cx="3060000" cy="1620000"/>
              </a:xfrm>
              <a:prstGeom prst="rect">
                <a:avLst/>
              </a:prstGeom>
            </p:spPr>
          </p:pic>
          <p:grpSp>
            <p:nvGrpSpPr>
              <p:cNvPr id="23" name="群組 22"/>
              <p:cNvGrpSpPr/>
              <p:nvPr/>
            </p:nvGrpSpPr>
            <p:grpSpPr>
              <a:xfrm>
                <a:off x="3153285" y="2568775"/>
                <a:ext cx="2296849" cy="1445047"/>
                <a:chOff x="2483575" y="2568775"/>
                <a:chExt cx="2296849" cy="1445047"/>
              </a:xfrm>
            </p:grpSpPr>
            <p:pic>
              <p:nvPicPr>
                <p:cNvPr id="10" name="圖片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3575" y="2568775"/>
                  <a:ext cx="1440000" cy="1440000"/>
                </a:xfrm>
                <a:prstGeom prst="rect">
                  <a:avLst/>
                </a:prstGeom>
              </p:spPr>
            </p:pic>
            <p:sp>
              <p:nvSpPr>
                <p:cNvPr id="20" name="文字方塊 19"/>
                <p:cNvSpPr txBox="1"/>
                <p:nvPr/>
              </p:nvSpPr>
              <p:spPr>
                <a:xfrm>
                  <a:off x="3844528" y="3429047"/>
                  <a:ext cx="93589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600" b="0" dirty="0" smtClean="0"/>
                    <a:t>PSNR: 22.5635</a:t>
                  </a:r>
                  <a:endParaRPr lang="zh-TW" altLang="en-US" sz="1600" b="0" dirty="0"/>
                </a:p>
              </p:txBody>
            </p:sp>
          </p:grpSp>
        </p:grpSp>
        <p:grpSp>
          <p:nvGrpSpPr>
            <p:cNvPr id="25" name="群組 24"/>
            <p:cNvGrpSpPr/>
            <p:nvPr/>
          </p:nvGrpSpPr>
          <p:grpSpPr>
            <a:xfrm>
              <a:off x="2937261" y="768195"/>
              <a:ext cx="5270803" cy="1620000"/>
              <a:chOff x="3153285" y="768195"/>
              <a:chExt cx="5270803" cy="1620000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089" y="768195"/>
                <a:ext cx="3059999" cy="1620000"/>
              </a:xfrm>
              <a:prstGeom prst="rect">
                <a:avLst/>
              </a:prstGeom>
            </p:spPr>
          </p:pic>
          <p:grpSp>
            <p:nvGrpSpPr>
              <p:cNvPr id="24" name="群組 23"/>
              <p:cNvGrpSpPr/>
              <p:nvPr/>
            </p:nvGrpSpPr>
            <p:grpSpPr>
              <a:xfrm>
                <a:off x="3153285" y="857257"/>
                <a:ext cx="2296849" cy="1440000"/>
                <a:chOff x="2483575" y="857257"/>
                <a:chExt cx="2296849" cy="1440000"/>
              </a:xfrm>
            </p:grpSpPr>
            <p:pic>
              <p:nvPicPr>
                <p:cNvPr id="9" name="圖片 8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3575" y="857257"/>
                  <a:ext cx="1440000" cy="1440000"/>
                </a:xfrm>
                <a:prstGeom prst="rect">
                  <a:avLst/>
                </a:prstGeom>
              </p:spPr>
            </p:pic>
            <p:sp>
              <p:nvSpPr>
                <p:cNvPr id="21" name="文字方塊 20"/>
                <p:cNvSpPr txBox="1"/>
                <p:nvPr/>
              </p:nvSpPr>
              <p:spPr>
                <a:xfrm>
                  <a:off x="3844528" y="1712482"/>
                  <a:ext cx="93589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600" b="0" dirty="0" smtClean="0"/>
                    <a:t>PSNR: 22.5803</a:t>
                  </a:r>
                  <a:endParaRPr lang="zh-TW" altLang="en-US" sz="1600" b="0" dirty="0"/>
                </a:p>
              </p:txBody>
            </p:sp>
          </p:grpSp>
        </p:grpSp>
        <p:grpSp>
          <p:nvGrpSpPr>
            <p:cNvPr id="27" name="群組 26"/>
            <p:cNvGrpSpPr/>
            <p:nvPr/>
          </p:nvGrpSpPr>
          <p:grpSpPr>
            <a:xfrm>
              <a:off x="2915816" y="4189355"/>
              <a:ext cx="5292248" cy="1620000"/>
              <a:chOff x="3131840" y="4189355"/>
              <a:chExt cx="5292248" cy="1620000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089" y="4189355"/>
                <a:ext cx="3059999" cy="1620000"/>
              </a:xfrm>
              <a:prstGeom prst="rect">
                <a:avLst/>
              </a:prstGeom>
            </p:spPr>
          </p:pic>
          <p:grpSp>
            <p:nvGrpSpPr>
              <p:cNvPr id="22" name="群組 21"/>
              <p:cNvGrpSpPr/>
              <p:nvPr/>
            </p:nvGrpSpPr>
            <p:grpSpPr>
              <a:xfrm>
                <a:off x="3131840" y="4284402"/>
                <a:ext cx="2318294" cy="1440000"/>
                <a:chOff x="2462130" y="4284402"/>
                <a:chExt cx="2318294" cy="1440000"/>
              </a:xfrm>
            </p:grpSpPr>
            <p:sp>
              <p:nvSpPr>
                <p:cNvPr id="7" name="文字方塊 6"/>
                <p:cNvSpPr txBox="1"/>
                <p:nvPr/>
              </p:nvSpPr>
              <p:spPr>
                <a:xfrm>
                  <a:off x="3844528" y="5139627"/>
                  <a:ext cx="93589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600" b="0" dirty="0" smtClean="0"/>
                    <a:t>PSNR: 22.5505</a:t>
                  </a:r>
                  <a:endParaRPr lang="zh-TW" altLang="en-US" sz="1600" b="0" dirty="0"/>
                </a:p>
              </p:txBody>
            </p:sp>
            <p:pic>
              <p:nvPicPr>
                <p:cNvPr id="19" name="圖片 18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2130" y="4284402"/>
                  <a:ext cx="1440000" cy="144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" name="群組 28"/>
            <p:cNvGrpSpPr/>
            <p:nvPr/>
          </p:nvGrpSpPr>
          <p:grpSpPr>
            <a:xfrm>
              <a:off x="975408" y="1052736"/>
              <a:ext cx="1620000" cy="1958554"/>
              <a:chOff x="935776" y="1074222"/>
              <a:chExt cx="1620000" cy="1958554"/>
            </a:xfrm>
          </p:grpSpPr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776" y="1412776"/>
                <a:ext cx="1620000" cy="1620000"/>
              </a:xfrm>
              <a:prstGeom prst="rect">
                <a:avLst/>
              </a:prstGeom>
            </p:spPr>
          </p:pic>
          <p:sp>
            <p:nvSpPr>
              <p:cNvPr id="31" name="文字方塊 30"/>
              <p:cNvSpPr txBox="1"/>
              <p:nvPr/>
            </p:nvSpPr>
            <p:spPr>
              <a:xfrm>
                <a:off x="935776" y="1074222"/>
                <a:ext cx="1620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0" dirty="0" smtClean="0"/>
                  <a:t>Origin(Boat)</a:t>
                </a:r>
                <a:endParaRPr lang="zh-TW" altLang="en-US" sz="1600" b="0" dirty="0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871024" y="3284984"/>
              <a:ext cx="1828768" cy="2297108"/>
              <a:chOff x="831392" y="3342654"/>
              <a:chExt cx="1828768" cy="2297108"/>
            </a:xfrm>
          </p:grpSpPr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083" y="3681208"/>
                <a:ext cx="1620000" cy="1620000"/>
              </a:xfrm>
              <a:prstGeom prst="rect">
                <a:avLst/>
              </a:prstGeom>
            </p:spPr>
          </p:pic>
          <p:sp>
            <p:nvSpPr>
              <p:cNvPr id="32" name="文字方塊 31"/>
              <p:cNvSpPr txBox="1"/>
              <p:nvPr/>
            </p:nvSpPr>
            <p:spPr>
              <a:xfrm>
                <a:off x="831392" y="3342654"/>
                <a:ext cx="18287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0" dirty="0" smtClean="0"/>
                  <a:t>90% Noise image</a:t>
                </a:r>
                <a:endParaRPr lang="zh-TW" altLang="en-US" sz="1600" b="0" dirty="0"/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976310" y="5301208"/>
                <a:ext cx="1538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0" dirty="0" smtClean="0"/>
                  <a:t>PSNR: 5.8569</a:t>
                </a:r>
                <a:endParaRPr lang="zh-TW" altLang="en-US" sz="1600" b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67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results(1/6)</a:t>
            </a:r>
            <a:endParaRPr lang="zh-TW" altLang="en-US" sz="32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grpSp>
        <p:nvGrpSpPr>
          <p:cNvPr id="24" name="群組 23"/>
          <p:cNvGrpSpPr/>
          <p:nvPr/>
        </p:nvGrpSpPr>
        <p:grpSpPr>
          <a:xfrm>
            <a:off x="539552" y="692696"/>
            <a:ext cx="8118233" cy="5832648"/>
            <a:chOff x="539552" y="723942"/>
            <a:chExt cx="8118233" cy="5832648"/>
          </a:xfrm>
        </p:grpSpPr>
        <p:grpSp>
          <p:nvGrpSpPr>
            <p:cNvPr id="19" name="群組 18"/>
            <p:cNvGrpSpPr/>
            <p:nvPr/>
          </p:nvGrpSpPr>
          <p:grpSpPr>
            <a:xfrm>
              <a:off x="2590890" y="723942"/>
              <a:ext cx="6030948" cy="5253367"/>
              <a:chOff x="2590890" y="723942"/>
              <a:chExt cx="6030948" cy="5253367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1522" y="723942"/>
                <a:ext cx="6030316" cy="1800000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0890" y="2437702"/>
                <a:ext cx="6030316" cy="1800000"/>
              </a:xfrm>
              <a:prstGeom prst="rect">
                <a:avLst/>
              </a:prstGeom>
            </p:spPr>
          </p:pic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1206" y="4161114"/>
                <a:ext cx="6030000" cy="1816195"/>
              </a:xfrm>
              <a:prstGeom prst="rect">
                <a:avLst/>
              </a:prstGeom>
            </p:spPr>
          </p:pic>
        </p:grpSp>
        <p:sp>
          <p:nvSpPr>
            <p:cNvPr id="20" name="文字方塊 19"/>
            <p:cNvSpPr txBox="1"/>
            <p:nvPr/>
          </p:nvSpPr>
          <p:spPr>
            <a:xfrm>
              <a:off x="539552" y="5910259"/>
              <a:ext cx="81182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0" dirty="0" smtClean="0"/>
                <a:t>Fig. 11. Illustration </a:t>
              </a:r>
              <a:r>
                <a:rPr lang="en-US" altLang="zh-TW" b="0" dirty="0"/>
                <a:t>of the </a:t>
              </a:r>
              <a:r>
                <a:rPr lang="en-US" altLang="zh-TW" b="0" dirty="0" smtClean="0"/>
                <a:t>”Car2” </a:t>
              </a:r>
              <a:r>
                <a:rPr lang="en-US" altLang="zh-TW" b="0" dirty="0"/>
                <a:t>image reconstructed by using each compared </a:t>
              </a:r>
              <a:r>
                <a:rPr lang="en-US" altLang="zh-TW" b="0" dirty="0" smtClean="0"/>
                <a:t>method </a:t>
              </a:r>
              <a:r>
                <a:rPr lang="en-US" altLang="zh-TW" b="0" dirty="0"/>
                <a:t>as the impulse noises increased from 70% to 90%.</a:t>
              </a:r>
              <a:endParaRPr lang="zh-TW" altLang="en-US" dirty="0"/>
            </a:p>
          </p:txBody>
        </p:sp>
        <p:grpSp>
          <p:nvGrpSpPr>
            <p:cNvPr id="23" name="群組 22"/>
            <p:cNvGrpSpPr/>
            <p:nvPr/>
          </p:nvGrpSpPr>
          <p:grpSpPr>
            <a:xfrm>
              <a:off x="573921" y="2280155"/>
              <a:ext cx="1801577" cy="2137724"/>
              <a:chOff x="573921" y="2280155"/>
              <a:chExt cx="1801577" cy="2137724"/>
            </a:xfrm>
          </p:grpSpPr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4553" y="2617879"/>
                <a:ext cx="1800945" cy="1800000"/>
              </a:xfrm>
              <a:prstGeom prst="rect">
                <a:avLst/>
              </a:prstGeom>
            </p:spPr>
          </p:pic>
          <p:sp>
            <p:nvSpPr>
              <p:cNvPr id="22" name="文字方塊 21"/>
              <p:cNvSpPr txBox="1"/>
              <p:nvPr/>
            </p:nvSpPr>
            <p:spPr>
              <a:xfrm>
                <a:off x="573921" y="2280155"/>
                <a:ext cx="1800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0" dirty="0" smtClean="0"/>
                  <a:t>Origin(Car2)</a:t>
                </a:r>
                <a:endParaRPr lang="zh-TW" altLang="en-US" sz="1600" b="0" dirty="0"/>
              </a:p>
            </p:txBody>
          </p:sp>
        </p:grpSp>
      </p:grpSp>
      <p:sp>
        <p:nvSpPr>
          <p:cNvPr id="14" name="矩形 13"/>
          <p:cNvSpPr/>
          <p:nvPr/>
        </p:nvSpPr>
        <p:spPr bwMode="auto">
          <a:xfrm>
            <a:off x="7020272" y="1413421"/>
            <a:ext cx="365720" cy="40223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8255486" y="1413421"/>
            <a:ext cx="365720" cy="40223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7020963" y="3148458"/>
            <a:ext cx="365720" cy="40223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8256177" y="3148458"/>
            <a:ext cx="365720" cy="40223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7020272" y="4881576"/>
            <a:ext cx="365720" cy="40223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8255486" y="4881576"/>
            <a:ext cx="365720" cy="40223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1816905" y="3243982"/>
            <a:ext cx="557015" cy="6170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703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Sparse Representation module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Ant-colony Optimization module</a:t>
            </a: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</a:t>
            </a: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741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B64C4BE5-6A23-4DFD-ABB3-597C03BFC83C}" type="slidenum">
              <a:rPr lang="en-US" altLang="zh-TW" smtClean="0">
                <a:latin typeface="Courier New" pitchFamily="49" charset="0"/>
              </a:rPr>
              <a:pPr eaLnBrk="1" hangingPunct="1"/>
              <a:t>2</a:t>
            </a:fld>
            <a:endParaRPr lang="en-US" altLang="zh-TW" smtClean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results(2/6)</a:t>
            </a:r>
            <a:endParaRPr lang="zh-TW" altLang="en-US" sz="32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grpSp>
        <p:nvGrpSpPr>
          <p:cNvPr id="24" name="群組 23"/>
          <p:cNvGrpSpPr/>
          <p:nvPr/>
        </p:nvGrpSpPr>
        <p:grpSpPr>
          <a:xfrm>
            <a:off x="566958" y="692696"/>
            <a:ext cx="8054248" cy="5805244"/>
            <a:chOff x="566958" y="717508"/>
            <a:chExt cx="8054248" cy="5805244"/>
          </a:xfrm>
        </p:grpSpPr>
        <p:grpSp>
          <p:nvGrpSpPr>
            <p:cNvPr id="18" name="群組 17"/>
            <p:cNvGrpSpPr/>
            <p:nvPr/>
          </p:nvGrpSpPr>
          <p:grpSpPr>
            <a:xfrm>
              <a:off x="2590890" y="717508"/>
              <a:ext cx="6030316" cy="5254914"/>
              <a:chOff x="2590890" y="717508"/>
              <a:chExt cx="6030316" cy="5254914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0890" y="717508"/>
                <a:ext cx="6030316" cy="1800000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0890" y="2437702"/>
                <a:ext cx="6030316" cy="1800000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1206" y="4156227"/>
                <a:ext cx="6030000" cy="1816195"/>
              </a:xfrm>
              <a:prstGeom prst="rect">
                <a:avLst/>
              </a:prstGeom>
            </p:spPr>
          </p:pic>
        </p:grpSp>
        <p:grpSp>
          <p:nvGrpSpPr>
            <p:cNvPr id="23" name="群組 22"/>
            <p:cNvGrpSpPr/>
            <p:nvPr/>
          </p:nvGrpSpPr>
          <p:grpSpPr>
            <a:xfrm>
              <a:off x="566958" y="2280155"/>
              <a:ext cx="1806330" cy="2137724"/>
              <a:chOff x="566958" y="2280155"/>
              <a:chExt cx="1806330" cy="2137724"/>
            </a:xfrm>
          </p:grpSpPr>
          <p:pic>
            <p:nvPicPr>
              <p:cNvPr id="19" name="圖片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2343" y="2617879"/>
                <a:ext cx="1800945" cy="1800000"/>
              </a:xfrm>
              <a:prstGeom prst="rect">
                <a:avLst/>
              </a:prstGeom>
            </p:spPr>
          </p:pic>
          <p:sp>
            <p:nvSpPr>
              <p:cNvPr id="20" name="文字方塊 19"/>
              <p:cNvSpPr txBox="1"/>
              <p:nvPr/>
            </p:nvSpPr>
            <p:spPr>
              <a:xfrm>
                <a:off x="566958" y="2280155"/>
                <a:ext cx="1800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0" dirty="0" smtClean="0"/>
                  <a:t>Origin(Venice)</a:t>
                </a:r>
                <a:endParaRPr lang="zh-TW" altLang="en-US" sz="1600" b="0" dirty="0"/>
              </a:p>
            </p:txBody>
          </p:sp>
        </p:grpSp>
        <p:sp>
          <p:nvSpPr>
            <p:cNvPr id="22" name="文字方塊 21"/>
            <p:cNvSpPr txBox="1"/>
            <p:nvPr/>
          </p:nvSpPr>
          <p:spPr>
            <a:xfrm>
              <a:off x="1086694" y="5876421"/>
              <a:ext cx="720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0" dirty="0" smtClean="0"/>
                <a:t>Fig. 12. Illustration </a:t>
              </a:r>
              <a:r>
                <a:rPr lang="en-US" altLang="zh-TW" b="0" dirty="0"/>
                <a:t>of the </a:t>
              </a:r>
              <a:r>
                <a:rPr lang="en-US" altLang="zh-TW" b="0" dirty="0" smtClean="0"/>
                <a:t>”Venice” </a:t>
              </a:r>
              <a:r>
                <a:rPr lang="en-US" altLang="zh-TW" b="0" dirty="0"/>
                <a:t>image reconstructed by using each compared </a:t>
              </a:r>
              <a:r>
                <a:rPr lang="en-US" altLang="zh-TW" b="0" dirty="0" smtClean="0"/>
                <a:t>method </a:t>
              </a:r>
              <a:r>
                <a:rPr lang="en-US" altLang="zh-TW" b="0" dirty="0"/>
                <a:t>as the impulse noises increased from 70% to 90%.</a:t>
              </a:r>
              <a:endParaRPr lang="zh-TW" altLang="en-US" dirty="0"/>
            </a:p>
          </p:txBody>
        </p:sp>
      </p:grpSp>
      <p:sp>
        <p:nvSpPr>
          <p:cNvPr id="14" name="矩形 13"/>
          <p:cNvSpPr/>
          <p:nvPr/>
        </p:nvSpPr>
        <p:spPr bwMode="auto">
          <a:xfrm>
            <a:off x="6228183" y="1048074"/>
            <a:ext cx="417611" cy="96965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441569" y="1048073"/>
            <a:ext cx="417611" cy="96965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6228184" y="2768268"/>
            <a:ext cx="417611" cy="96965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7435517" y="2768268"/>
            <a:ext cx="417611" cy="96965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6228184" y="4488129"/>
            <a:ext cx="417611" cy="96965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7435517" y="4488129"/>
            <a:ext cx="417611" cy="96965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585647" y="2600240"/>
            <a:ext cx="601977" cy="145219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9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results(3/6)</a:t>
            </a:r>
            <a:endParaRPr lang="zh-TW" altLang="en-US" sz="32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pic>
        <p:nvPicPr>
          <p:cNvPr id="7" name="gbus_compai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834" y="823689"/>
            <a:ext cx="8856662" cy="4981575"/>
          </a:xfrm>
        </p:spPr>
      </p:pic>
      <p:sp>
        <p:nvSpPr>
          <p:cNvPr id="6" name="文字方塊 5"/>
          <p:cNvSpPr txBox="1"/>
          <p:nvPr/>
        </p:nvSpPr>
        <p:spPr>
          <a:xfrm>
            <a:off x="1050690" y="5834985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 smtClean="0"/>
              <a:t>PSNR Scores are as follow. Noise </a:t>
            </a:r>
            <a:r>
              <a:rPr lang="en-US" altLang="zh-TW" b="0" dirty="0"/>
              <a:t>: </a:t>
            </a:r>
            <a:r>
              <a:rPr lang="en-US" altLang="zh-TW" b="0" dirty="0" smtClean="0"/>
              <a:t>5.3696; Aggarwal et al. </a:t>
            </a:r>
            <a:r>
              <a:rPr lang="en-US" altLang="zh-TW" b="0" dirty="0"/>
              <a:t>: </a:t>
            </a:r>
            <a:r>
              <a:rPr lang="en-US" altLang="zh-TW" b="0" dirty="0" smtClean="0"/>
              <a:t>15.3374; </a:t>
            </a:r>
          </a:p>
          <a:p>
            <a:r>
              <a:rPr lang="en-US" altLang="zh-TW" b="0" dirty="0" smtClean="0"/>
              <a:t>Ma et al. </a:t>
            </a:r>
            <a:r>
              <a:rPr lang="en-US" altLang="zh-TW" b="0" dirty="0"/>
              <a:t>: </a:t>
            </a:r>
            <a:r>
              <a:rPr lang="en-US" altLang="zh-TW" b="0" dirty="0" smtClean="0"/>
              <a:t>9.8692; Jiang et al. :</a:t>
            </a:r>
            <a:r>
              <a:rPr lang="zh-TW" altLang="en-US" b="0" dirty="0"/>
              <a:t> </a:t>
            </a:r>
            <a:r>
              <a:rPr lang="en-US" altLang="zh-TW" b="0" dirty="0"/>
              <a:t>15.8030; Ours : </a:t>
            </a:r>
            <a:r>
              <a:rPr lang="en-US" altLang="zh-TW" b="0" dirty="0" smtClean="0"/>
              <a:t>19.3477.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490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results(4/6)</a:t>
            </a:r>
            <a:endParaRPr lang="zh-TW" altLang="en-US" sz="32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pic>
        <p:nvPicPr>
          <p:cNvPr id="8" name="gtennis_compai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834" y="823689"/>
            <a:ext cx="8856662" cy="4981575"/>
          </a:xfrm>
        </p:spPr>
      </p:pic>
      <p:sp>
        <p:nvSpPr>
          <p:cNvPr id="9" name="文字方塊 8"/>
          <p:cNvSpPr txBox="1"/>
          <p:nvPr/>
        </p:nvSpPr>
        <p:spPr>
          <a:xfrm>
            <a:off x="1050690" y="5834985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 smtClean="0"/>
              <a:t>PSNR Scores are as follow. Noise </a:t>
            </a:r>
            <a:r>
              <a:rPr lang="en-US" altLang="zh-TW" b="0" dirty="0"/>
              <a:t>: 5.9755; </a:t>
            </a:r>
            <a:r>
              <a:rPr lang="en-US" altLang="zh-TW" b="0" dirty="0" smtClean="0"/>
              <a:t>Aggarwal et al. </a:t>
            </a:r>
            <a:r>
              <a:rPr lang="en-US" altLang="zh-TW" b="0" dirty="0"/>
              <a:t>: 16.9973; </a:t>
            </a:r>
            <a:endParaRPr lang="en-US" altLang="zh-TW" b="0" dirty="0" smtClean="0"/>
          </a:p>
          <a:p>
            <a:r>
              <a:rPr lang="en-US" altLang="zh-TW" b="0" dirty="0" smtClean="0"/>
              <a:t>Ma et al. </a:t>
            </a:r>
            <a:r>
              <a:rPr lang="en-US" altLang="zh-TW" b="0" dirty="0"/>
              <a:t>: 10.7040; </a:t>
            </a:r>
            <a:r>
              <a:rPr lang="en-US" altLang="zh-TW" b="0" dirty="0" smtClean="0"/>
              <a:t>Jiang et al. :</a:t>
            </a:r>
            <a:r>
              <a:rPr lang="zh-TW" altLang="en-US" b="0" dirty="0"/>
              <a:t> </a:t>
            </a:r>
            <a:r>
              <a:rPr lang="en-US" altLang="zh-TW" b="0" dirty="0"/>
              <a:t>15.6302; Ours : 19.6413.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343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results(5/6)</a:t>
            </a:r>
            <a:endParaRPr lang="zh-TW" altLang="en-US" sz="32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PSNR Score over 15 gray scale image sets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79" y="1497112"/>
            <a:ext cx="6369230" cy="414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62854" y="5637112"/>
            <a:ext cx="8048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 smtClean="0"/>
              <a:t>Fig. 13. </a:t>
            </a:r>
            <a:r>
              <a:rPr lang="en-US" altLang="zh-TW" b="0" dirty="0"/>
              <a:t>Comparison of PSNR results between each compared method for fifteen </a:t>
            </a:r>
            <a:r>
              <a:rPr lang="en-US" altLang="zh-TW" b="0" dirty="0" smtClean="0"/>
              <a:t>high density </a:t>
            </a:r>
            <a:r>
              <a:rPr lang="en-US" altLang="zh-TW" b="0" dirty="0"/>
              <a:t>noise images, where the percentage of noise is increased from 70% to 90%</a:t>
            </a: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40230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results(6/6)</a:t>
            </a:r>
            <a:endParaRPr lang="zh-TW" altLang="en-US" sz="32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MSE metrics over 15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 scale image sets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104" y="1497112"/>
            <a:ext cx="6369230" cy="414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15800" y="5637112"/>
            <a:ext cx="7983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 smtClean="0"/>
              <a:t>Fig. 14. </a:t>
            </a:r>
            <a:r>
              <a:rPr lang="en-US" altLang="zh-TW" b="0" dirty="0"/>
              <a:t>Comparison of </a:t>
            </a:r>
            <a:r>
              <a:rPr lang="en-US" altLang="zh-TW" b="0" dirty="0" smtClean="0"/>
              <a:t>MSE results </a:t>
            </a:r>
            <a:r>
              <a:rPr lang="en-US" altLang="zh-TW" b="0" dirty="0"/>
              <a:t>between each compared method for fifteen </a:t>
            </a:r>
            <a:r>
              <a:rPr lang="en-US" altLang="zh-TW" b="0" dirty="0" smtClean="0"/>
              <a:t>high density </a:t>
            </a:r>
            <a:r>
              <a:rPr lang="en-US" altLang="zh-TW" b="0" dirty="0"/>
              <a:t>noise images, where the percentage of noise is increased from 70% to 90%</a:t>
            </a: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241998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Conclusions(1/1)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optimized sparse approximation using the ant-colony optimization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high-density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impulse 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removal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method employs the 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inverse-distance weighting based prediction model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produce potential noise-fixed pixels for sparse approximation learning.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uses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ant-colony optimization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seek a better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though the no-reference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𝑄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metric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high-density impulse noise removal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793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References(1/2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4994" y="764704"/>
            <a:ext cx="8856662" cy="5525294"/>
          </a:xfrm>
        </p:spPr>
        <p:txBody>
          <a:bodyPr/>
          <a:lstStyle/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	S.C. Huang, “An Advanced Motion Detection Algorithm with Video Quality Analysis for Video Surveillance Systems,"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Circuits Syst. Video Technol.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21, no.1, Jan. 2011.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	T. A. Nodes and N. C. Gallagher, “Median filters: Some modifications and their properties,"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</a:t>
            </a:r>
            <a:r>
              <a:rPr lang="en-US" altLang="zh-TW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Acoust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Speech, Signal Process.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ASSP-30, no. 5, pp. 739–746, Oct. 1982.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	K. K. V.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Toh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N. A.M. Isa, “Noise adaptive fuzzy switching median filter for salt-and-pepper noise reduction,"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Signal Process.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Lett., vol. 17, no. 3, pp. 281-284, Mar. 2010.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	S.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Esakkirajan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Veerakumar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Adabala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Subramanyam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C. H.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PremChand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“Removal of high density salt and pepper noise through modified decision based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unsymmetric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trimmed median filter,"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Signal Process. Lett.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18, no. 5, pp. 287-290, May 2011.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	P. Zhang and F. Li, “A new adaptive weighted mean filter for removing salt-and-pepper noise,"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Signal Process. Lett.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21, no. 10, pp. 1280-1283, Oct. 2014.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	M.-H. Hsieh, F.-C. Cheng, M.-C.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S.-J.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Ruan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“Fast and efficient median filter for removing 1-99\% levels of salt-and-pepper noise in images,"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Eng. </a:t>
            </a:r>
            <a:r>
              <a:rPr lang="en-US" altLang="zh-TW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Applicat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Artif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26, no. 4, pp. 1333-1338, Apr. 2013.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	F. Chen, G. Ma, L. Lin, and Q. Qin, “Impulsive noise removal via sparse representation,"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Electron. Imaging.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22, no. 4, p. 043014, Oct. 2013.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	L. Ma, J. Yu, and T. Zeng, “Sparse representation prior and total variation based image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deblurring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 impulse noise,"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 J. Imaging Sci.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6, no. 4, pp. 2258–2284, Nov. 2013.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	J. Jiang, L. Zhang, and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J.Yang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“Mixed noise removal by weighted encoding with sparse nonlocal regularization,"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Image Process.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23, no. 6, pp. 2651-2662, Jun. 2014.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	H. K. Aggarwal and A.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Majumdar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“Exploiting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-spectral correlation for impulse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hyperspectral images,"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SPIE J. Electron. </a:t>
            </a:r>
            <a:r>
              <a:rPr lang="en-US" altLang="zh-TW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24, no. 1, Feb. 2015, Art. no. 013027.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712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References(2/2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4994" y="764704"/>
            <a:ext cx="8856662" cy="5525294"/>
          </a:xfrm>
        </p:spPr>
        <p:txBody>
          <a:bodyPr/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	I. Aizenberg and C.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Butakoff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“Effective Impulse Detector Based on Rank-Order Criteria,”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Signal Process. Lett.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11, no. 3, Mar. 2004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[12]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Dong and S. Xu, “A New Directional Weighted Median Filter for Removal of Random-Valued Impulse Noise,”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Signal Process. Lett.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14, no. 3, Mar. 2007.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C.Y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Lien, C.C. Huang, P.Y. Chen and Y.F. Lin, “An Efficient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 for Removal of Impulse Noise in Images,”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</a:t>
            </a:r>
            <a:r>
              <a:rPr lang="en-US" altLang="zh-TW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62, no.4, Apr. 2013.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G.Y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Lu and D.W. Wong, “An adaptive inverse-distance weighting spatial interpolation technique”, Computer &amp; Geosciences, vol. 34, no. 9, pp. 1044-1055, Sep. 2008.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Elad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Aharon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“Image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via sparse and redundant representations over learned dictionaries,”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Image Process.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15, no. 12, pp. 37363745, Dec. 2006.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Elad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Rubinstein, and M.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Zibulevsky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“Efficient Implementation of the K-SVD Algorithm using Batch Orthogonal Matching Pursuit,"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Report–CS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Technion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Apr. 2008.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Dorigo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“Optimization, Learning and Natural Algorithms (in Italian),"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Ph.D. thesis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Dipartimento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Elettronica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Politecnico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Milano, Italy. 1992. 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Socha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Dorigo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“Ant colony optimization for continuous domains,"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European Journal of Operational Research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185, pp. 1155-1173, 2008.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Zhu and P.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Milainfar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“Automatic Parameter Selection for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Algorithms Using a No-Reference Measure of Image Content,”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Image Process.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19, no. 12, Dec. 2010.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[20]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R.S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Jadon and U.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Ditta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“Modified Ant Colony Optimization Algorithm with Uniform Mutation using Self-Adaptive Approach,"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Computer Applications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74, no. 13, Jul. 2013.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[21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F.C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Cheng and S.C. Huang, “Efficient Histogram Modification Using Bilateral Bezier Curve for the Contrast Enhancement,"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Display Technology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9, no.1, pp. 44-50, Jan. 2013.</a:t>
            </a:r>
            <a:endParaRPr lang="zh-TW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[22]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S.C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Huang, F.C Cheng and Y.S. Chiu, “Efficient Contrast Enhancement Using Adaptive Gamma Correction With Weighting Distribution,''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Image Process.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22, no. 3, Mar. 2013.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27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181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29699" name="頁尾版面配置區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9700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9E0D6D0D-8A28-4F84-BA00-27FACBA56A30}" type="slidenum">
              <a:rPr lang="en-US" altLang="zh-TW" smtClean="0">
                <a:latin typeface="Courier New" pitchFamily="49" charset="0"/>
              </a:rPr>
              <a:pPr eaLnBrk="1" hangingPunct="1"/>
              <a:t>28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0" y="785794"/>
            <a:ext cx="9286908" cy="6072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altLang="zh-TW" sz="2800" kern="0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+mn-lt"/>
                <a:ea typeface="+mn-ea"/>
              </a:rPr>
              <a:t>                 </a:t>
            </a:r>
          </a:p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altLang="zh-TW" sz="2800" kern="0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+mn-lt"/>
                <a:ea typeface="+mn-ea"/>
              </a:rPr>
              <a:t>                  </a:t>
            </a:r>
            <a:r>
              <a:rPr lang="en-US" altLang="zh-TW" sz="5400" kern="0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+mn-lt"/>
                <a:ea typeface="+mn-ea"/>
              </a:rPr>
              <a:t>Thanks !!</a:t>
            </a:r>
          </a:p>
          <a:p>
            <a:pPr marL="342900" indent="-342900" eaLnBrk="0" hangingPunct="0">
              <a:spcBef>
                <a:spcPct val="20000"/>
              </a:spcBef>
              <a:defRPr/>
            </a:pPr>
            <a:endParaRPr lang="en-US" altLang="zh-TW" sz="4400" kern="0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+mn-lt"/>
              <a:ea typeface="+mn-ea"/>
            </a:endParaRPr>
          </a:p>
          <a:p>
            <a:pPr marL="342900" indent="-342900" eaLnBrk="0" hangingPunct="0">
              <a:spcBef>
                <a:spcPct val="20000"/>
              </a:spcBef>
              <a:defRPr/>
            </a:pPr>
            <a:endParaRPr lang="zh-TW" altLang="en-US" sz="2800" b="0" kern="0" dirty="0">
              <a:latin typeface="+mn-lt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14678" y="3357562"/>
            <a:ext cx="2197654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zh-TW" sz="54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</a:rPr>
              <a:t>Q &amp; A</a:t>
            </a:r>
            <a:endParaRPr lang="zh-TW" altLang="en-US" sz="54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Introduction(1/2)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Median filter is </a:t>
            </a:r>
            <a:r>
              <a:rPr lang="en-US" altLang="zh-TW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the traditional way </a:t>
            </a:r>
            <a:r>
              <a:rPr lang="en-US" altLang="zh-TW" dirty="0" smtClean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for impulse noise removal [2]-[6].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But these approaches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cannot contend with</a:t>
            </a:r>
            <a:r>
              <a:rPr lang="en-US" altLang="zh-TW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images featuring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high-density impulse 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noise </a:t>
            </a:r>
            <a:r>
              <a:rPr lang="en-US" altLang="zh-TW" dirty="0" smtClean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(the percentage of noise is over 50% within an image).</a:t>
            </a:r>
          </a:p>
        </p:txBody>
      </p:sp>
      <p:sp>
        <p:nvSpPr>
          <p:cNvPr id="1843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CE892FF4-6CBD-4FA1-9DC6-9E9259E5316C}" type="slidenum">
              <a:rPr lang="en-US" altLang="zh-TW" smtClean="0">
                <a:latin typeface="Courier New" pitchFamily="49" charset="0"/>
              </a:rPr>
              <a:pPr eaLnBrk="1" hangingPunct="1"/>
              <a:t>3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35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203575" y="6453188"/>
            <a:ext cx="2967038" cy="2889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968" y="3202567"/>
            <a:ext cx="5637501" cy="299008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2919788" y="6083856"/>
            <a:ext cx="354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 smtClean="0"/>
              <a:t>Fig. </a:t>
            </a:r>
            <a:r>
              <a:rPr lang="en-US" altLang="zh-TW" b="0" dirty="0"/>
              <a:t>1</a:t>
            </a:r>
            <a:r>
              <a:rPr lang="en-US" altLang="zh-TW" b="0" dirty="0" smtClean="0"/>
              <a:t>. Illustration of median filter 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Introduction(2/2)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Recent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investigations have employed the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sparse approximation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strategy to represent the visually pleasing noise-free image in comparison with the use of median filter for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density impulse 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[7]-[10].</a:t>
            </a:r>
          </a:p>
        </p:txBody>
      </p:sp>
      <p:sp>
        <p:nvSpPr>
          <p:cNvPr id="1843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CE892FF4-6CBD-4FA1-9DC6-9E9259E5316C}" type="slidenum">
              <a:rPr lang="en-US" altLang="zh-TW" smtClean="0">
                <a:latin typeface="Courier New" pitchFamily="49" charset="0"/>
              </a:rPr>
              <a:pPr eaLnBrk="1" hangingPunct="1"/>
              <a:t>4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35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203575" y="6453188"/>
            <a:ext cx="2967038" cy="2889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6376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Background(1/3)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內容版面配置區 1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Sparse Representation</a:t>
                </a:r>
              </a:p>
              <a:p>
                <a:pPr marL="457200" lvl="1" indent="0">
                  <a:buNone/>
                </a:pP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Each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overlapped image patch can be sparsely represented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solving the following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-minimization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 [8].</a:t>
                </a:r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sz="18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zh-TW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1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TW" altLang="en-US" sz="18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zh-TW" altLang="en-US" sz="18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TW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TW" alt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TW" altLang="en-US" sz="180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TW" altLang="en-US" sz="18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zh-TW" alt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TW" alt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  <m:r>
                                                <a:rPr lang="zh-TW" altLang="en-US" sz="180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zh-TW" alt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zh-TW" altLang="en-US" sz="18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.    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zh-TW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8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sz="18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TW" altLang="en-US" sz="18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18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18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r>
                                            <a:rPr lang="zh-TW" altLang="en-US" sz="180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zh-TW" alt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zh-TW" alt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TW" alt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TW" sz="1800" b="0" i="0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1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2.7</m:t>
                              </m:r>
                            </m:e>
                          </m:d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sSub>
                              <m:sSubPr>
                                <m:ctrlPr>
                                  <a:rPr lang="zh-TW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denotes the each patch-error with the predefined tolerance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5603" name="內容版面配置區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39" t="-12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5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55" y="3545193"/>
            <a:ext cx="2520000" cy="252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857" y="3545193"/>
            <a:ext cx="2520000" cy="2520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959011" y="6084004"/>
            <a:ext cx="7456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 smtClean="0"/>
              <a:t>Fig. 2. Illustration of Sparse</a:t>
            </a:r>
            <a:r>
              <a:rPr lang="en-US" altLang="zh-TW" b="0" dirty="0"/>
              <a:t> </a:t>
            </a:r>
            <a:r>
              <a:rPr lang="en-US" altLang="zh-TW" b="0" dirty="0" smtClean="0"/>
              <a:t>Representation using DCT based dictionary.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 bwMode="auto">
          <a:xfrm>
            <a:off x="5291857" y="3545193"/>
            <a:ext cx="216024" cy="216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34" name="群組 33"/>
          <p:cNvGrpSpPr/>
          <p:nvPr/>
        </p:nvGrpSpPr>
        <p:grpSpPr>
          <a:xfrm>
            <a:off x="1619672" y="3380143"/>
            <a:ext cx="3672185" cy="362239"/>
            <a:chOff x="1619672" y="3380143"/>
            <a:chExt cx="3672185" cy="362239"/>
          </a:xfrm>
        </p:grpSpPr>
        <p:sp>
          <p:nvSpPr>
            <p:cNvPr id="4" name="矩形 3"/>
            <p:cNvSpPr/>
            <p:nvPr/>
          </p:nvSpPr>
          <p:spPr bwMode="auto">
            <a:xfrm>
              <a:off x="1619672" y="3526382"/>
              <a:ext cx="216024" cy="216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grpSp>
          <p:nvGrpSpPr>
            <p:cNvPr id="27" name="群組 26"/>
            <p:cNvGrpSpPr/>
            <p:nvPr/>
          </p:nvGrpSpPr>
          <p:grpSpPr>
            <a:xfrm>
              <a:off x="1835696" y="3380143"/>
              <a:ext cx="3456161" cy="307777"/>
              <a:chOff x="1835696" y="3380143"/>
              <a:chExt cx="3456161" cy="307777"/>
            </a:xfrm>
          </p:grpSpPr>
          <p:cxnSp>
            <p:nvCxnSpPr>
              <p:cNvPr id="21" name="直線單箭頭接點 20"/>
              <p:cNvCxnSpPr>
                <a:stCxn id="4" idx="3"/>
                <a:endCxn id="15" idx="1"/>
              </p:cNvCxnSpPr>
              <p:nvPr/>
            </p:nvCxnSpPr>
            <p:spPr bwMode="auto">
              <a:xfrm>
                <a:off x="1835696" y="3634382"/>
                <a:ext cx="3456161" cy="18811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6" name="文字方塊 25"/>
              <p:cNvSpPr txBox="1"/>
              <p:nvPr/>
            </p:nvSpPr>
            <p:spPr>
              <a:xfrm>
                <a:off x="4406114" y="3380143"/>
                <a:ext cx="4925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FF0000"/>
                    </a:solidFill>
                  </a:rPr>
                  <a:t>0.7</a:t>
                </a:r>
                <a:endParaRPr lang="zh-TW" altLang="en-US" sz="1400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33" name="群組 32"/>
          <p:cNvGrpSpPr/>
          <p:nvPr/>
        </p:nvGrpSpPr>
        <p:grpSpPr>
          <a:xfrm>
            <a:off x="2411760" y="3761193"/>
            <a:ext cx="2871082" cy="1062018"/>
            <a:chOff x="2411760" y="3761193"/>
            <a:chExt cx="2871082" cy="1062018"/>
          </a:xfrm>
        </p:grpSpPr>
        <p:sp>
          <p:nvSpPr>
            <p:cNvPr id="14" name="矩形 13"/>
            <p:cNvSpPr/>
            <p:nvPr/>
          </p:nvSpPr>
          <p:spPr bwMode="auto">
            <a:xfrm>
              <a:off x="2411760" y="4607211"/>
              <a:ext cx="216024" cy="216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grpSp>
          <p:nvGrpSpPr>
            <p:cNvPr id="28" name="群組 27"/>
            <p:cNvGrpSpPr/>
            <p:nvPr/>
          </p:nvGrpSpPr>
          <p:grpSpPr>
            <a:xfrm>
              <a:off x="2627784" y="3761193"/>
              <a:ext cx="2655058" cy="954018"/>
              <a:chOff x="2627784" y="3761193"/>
              <a:chExt cx="2655058" cy="954018"/>
            </a:xfrm>
          </p:grpSpPr>
          <p:cxnSp>
            <p:nvCxnSpPr>
              <p:cNvPr id="18" name="直線單箭頭接點 17"/>
              <p:cNvCxnSpPr>
                <a:stCxn id="14" idx="3"/>
              </p:cNvCxnSpPr>
              <p:nvPr/>
            </p:nvCxnSpPr>
            <p:spPr bwMode="auto">
              <a:xfrm flipV="1">
                <a:off x="2627784" y="3761193"/>
                <a:ext cx="2655058" cy="95401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1" name="文字方塊 30"/>
              <p:cNvSpPr txBox="1"/>
              <p:nvPr/>
            </p:nvSpPr>
            <p:spPr>
              <a:xfrm>
                <a:off x="4425436" y="3988497"/>
                <a:ext cx="4386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FF0000"/>
                    </a:solidFill>
                  </a:rPr>
                  <a:t>0.2</a:t>
                </a:r>
                <a:endParaRPr lang="zh-TW" altLang="en-US" sz="1400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30" name="群組 29"/>
          <p:cNvGrpSpPr/>
          <p:nvPr/>
        </p:nvGrpSpPr>
        <p:grpSpPr>
          <a:xfrm>
            <a:off x="3347864" y="3761193"/>
            <a:ext cx="2052005" cy="2161060"/>
            <a:chOff x="3347864" y="3761193"/>
            <a:chExt cx="2052005" cy="2161060"/>
          </a:xfrm>
        </p:grpSpPr>
        <p:sp>
          <p:nvSpPr>
            <p:cNvPr id="13" name="矩形 12"/>
            <p:cNvSpPr/>
            <p:nvPr/>
          </p:nvSpPr>
          <p:spPr bwMode="auto">
            <a:xfrm>
              <a:off x="3347864" y="5706253"/>
              <a:ext cx="216024" cy="216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grpSp>
          <p:nvGrpSpPr>
            <p:cNvPr id="29" name="群組 28"/>
            <p:cNvGrpSpPr/>
            <p:nvPr/>
          </p:nvGrpSpPr>
          <p:grpSpPr>
            <a:xfrm>
              <a:off x="3552089" y="3761193"/>
              <a:ext cx="1847780" cy="2053060"/>
              <a:chOff x="3552089" y="3761193"/>
              <a:chExt cx="1847780" cy="2053060"/>
            </a:xfrm>
          </p:grpSpPr>
          <p:cxnSp>
            <p:nvCxnSpPr>
              <p:cNvPr id="7" name="直線單箭頭接點 6"/>
              <p:cNvCxnSpPr>
                <a:endCxn id="15" idx="2"/>
              </p:cNvCxnSpPr>
              <p:nvPr/>
            </p:nvCxnSpPr>
            <p:spPr bwMode="auto">
              <a:xfrm flipV="1">
                <a:off x="3552089" y="3761193"/>
                <a:ext cx="1847780" cy="205306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2" name="文字方塊 31"/>
              <p:cNvSpPr txBox="1"/>
              <p:nvPr/>
            </p:nvSpPr>
            <p:spPr>
              <a:xfrm>
                <a:off x="4426367" y="4715211"/>
                <a:ext cx="4722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FF0000"/>
                    </a:solidFill>
                  </a:rPr>
                  <a:t>0.1</a:t>
                </a:r>
                <a:endParaRPr lang="zh-TW" altLang="en-US" sz="1400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483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Background(2/3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these techniques usually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 to recover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corrupted image when the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 of noise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an image is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70%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TW" dirty="0">
              <a:latin typeface="Times New Roman" panose="02020603050405020304" pitchFamily="18" charset="0"/>
              <a:ea typeface="MS PGothic" pitchFamily="34" charset="-128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NTUT MMS LAB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E4BFB-CC41-4396-9522-FAD887D0F6A2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grpSp>
        <p:nvGrpSpPr>
          <p:cNvPr id="6" name="群組 5"/>
          <p:cNvGrpSpPr/>
          <p:nvPr/>
        </p:nvGrpSpPr>
        <p:grpSpPr>
          <a:xfrm>
            <a:off x="702549" y="2780928"/>
            <a:ext cx="7810339" cy="2889612"/>
            <a:chOff x="683568" y="3356992"/>
            <a:chExt cx="7810339" cy="2889612"/>
          </a:xfrm>
        </p:grpSpPr>
        <p:sp>
          <p:nvSpPr>
            <p:cNvPr id="7" name="文字方塊 6"/>
            <p:cNvSpPr txBox="1"/>
            <p:nvPr/>
          </p:nvSpPr>
          <p:spPr>
            <a:xfrm>
              <a:off x="711685" y="5600273"/>
              <a:ext cx="77768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0" dirty="0" smtClean="0"/>
                <a:t>Fig. 3. </a:t>
              </a:r>
              <a:r>
                <a:rPr lang="en-US" altLang="zh-TW" b="0" dirty="0"/>
                <a:t>Comparison of "Lena" image corrupted with different </a:t>
              </a:r>
              <a:r>
                <a:rPr lang="en-US" altLang="zh-TW" b="0" dirty="0" smtClean="0"/>
                <a:t>percentages of impulse </a:t>
              </a:r>
              <a:r>
                <a:rPr lang="en-US" altLang="zh-TW" b="0" dirty="0"/>
                <a:t>noises ranging from 70% to 90%.</a:t>
              </a:r>
              <a:endParaRPr lang="zh-TW" altLang="en-US" dirty="0"/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683568" y="3356992"/>
              <a:ext cx="7810339" cy="2226630"/>
              <a:chOff x="683568" y="3356992"/>
              <a:chExt cx="7810339" cy="2226630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683568" y="3356992"/>
                <a:ext cx="1856433" cy="2226630"/>
                <a:chOff x="683568" y="3356992"/>
                <a:chExt cx="1856433" cy="2226630"/>
              </a:xfrm>
            </p:grpSpPr>
            <p:pic>
              <p:nvPicPr>
                <p:cNvPr id="19" name="圖片 1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3568" y="3727190"/>
                  <a:ext cx="1856432" cy="1856432"/>
                </a:xfrm>
                <a:prstGeom prst="rect">
                  <a:avLst/>
                </a:prstGeom>
              </p:spPr>
            </p:pic>
            <p:sp>
              <p:nvSpPr>
                <p:cNvPr id="20" name="文字方塊 19"/>
                <p:cNvSpPr txBox="1"/>
                <p:nvPr/>
              </p:nvSpPr>
              <p:spPr>
                <a:xfrm>
                  <a:off x="683569" y="3356992"/>
                  <a:ext cx="18564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600" b="0" dirty="0" smtClean="0"/>
                    <a:t>Origin(Lena)</a:t>
                  </a:r>
                  <a:endParaRPr lang="zh-TW" altLang="en-US" sz="1600" b="0" dirty="0"/>
                </a:p>
              </p:txBody>
            </p:sp>
          </p:grpSp>
          <p:grpSp>
            <p:nvGrpSpPr>
              <p:cNvPr id="10" name="群組 9"/>
              <p:cNvGrpSpPr/>
              <p:nvPr/>
            </p:nvGrpSpPr>
            <p:grpSpPr>
              <a:xfrm>
                <a:off x="2666416" y="3356992"/>
                <a:ext cx="1856433" cy="2226629"/>
                <a:chOff x="2666416" y="3356992"/>
                <a:chExt cx="1856433" cy="2226629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66418" y="3727190"/>
                  <a:ext cx="1856431" cy="1856431"/>
                </a:xfrm>
                <a:prstGeom prst="rect">
                  <a:avLst/>
                </a:prstGeom>
              </p:spPr>
            </p:pic>
            <p:sp>
              <p:nvSpPr>
                <p:cNvPr id="18" name="文字方塊 17"/>
                <p:cNvSpPr txBox="1"/>
                <p:nvPr/>
              </p:nvSpPr>
              <p:spPr>
                <a:xfrm>
                  <a:off x="2666416" y="3356992"/>
                  <a:ext cx="18564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600" b="0" dirty="0" smtClean="0"/>
                    <a:t>70% Noise Image</a:t>
                  </a:r>
                  <a:endParaRPr lang="zh-TW" altLang="en-US" sz="1600" b="0" dirty="0"/>
                </a:p>
              </p:txBody>
            </p:sp>
          </p:grpSp>
          <p:grpSp>
            <p:nvGrpSpPr>
              <p:cNvPr id="11" name="群組 10"/>
              <p:cNvGrpSpPr/>
              <p:nvPr/>
            </p:nvGrpSpPr>
            <p:grpSpPr>
              <a:xfrm>
                <a:off x="4649267" y="3356992"/>
                <a:ext cx="1859111" cy="2226629"/>
                <a:chOff x="4649267" y="3356992"/>
                <a:chExt cx="1859111" cy="2226629"/>
              </a:xfrm>
            </p:grpSpPr>
            <p:pic>
              <p:nvPicPr>
                <p:cNvPr id="15" name="圖片 14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49267" y="3727190"/>
                  <a:ext cx="1856431" cy="1856431"/>
                </a:xfrm>
                <a:prstGeom prst="rect">
                  <a:avLst/>
                </a:prstGeom>
              </p:spPr>
            </p:pic>
            <p:sp>
              <p:nvSpPr>
                <p:cNvPr id="16" name="文字方塊 15"/>
                <p:cNvSpPr txBox="1"/>
                <p:nvPr/>
              </p:nvSpPr>
              <p:spPr>
                <a:xfrm>
                  <a:off x="4651946" y="3356992"/>
                  <a:ext cx="18564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600" b="0" dirty="0"/>
                    <a:t>8</a:t>
                  </a:r>
                  <a:r>
                    <a:rPr lang="en-US" altLang="zh-TW" sz="1600" b="0" dirty="0" smtClean="0"/>
                    <a:t>0</a:t>
                  </a:r>
                  <a:r>
                    <a:rPr lang="en-US" altLang="zh-TW" sz="1600" b="0" dirty="0"/>
                    <a:t>% Noise </a:t>
                  </a:r>
                  <a:r>
                    <a:rPr lang="en-US" altLang="zh-TW" sz="1600" b="0" dirty="0" smtClean="0"/>
                    <a:t>Image</a:t>
                  </a:r>
                  <a:endParaRPr lang="zh-TW" altLang="en-US" sz="1600" b="0" dirty="0"/>
                </a:p>
              </p:txBody>
            </p:sp>
          </p:grpSp>
          <p:grpSp>
            <p:nvGrpSpPr>
              <p:cNvPr id="12" name="群組 11"/>
              <p:cNvGrpSpPr/>
              <p:nvPr/>
            </p:nvGrpSpPr>
            <p:grpSpPr>
              <a:xfrm>
                <a:off x="6632117" y="3356992"/>
                <a:ext cx="1861790" cy="2226629"/>
                <a:chOff x="6632117" y="3356992"/>
                <a:chExt cx="1861790" cy="2226629"/>
              </a:xfrm>
            </p:grpSpPr>
            <p:pic>
              <p:nvPicPr>
                <p:cNvPr id="13" name="圖片 12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2117" y="3727190"/>
                  <a:ext cx="1856431" cy="1856431"/>
                </a:xfrm>
                <a:prstGeom prst="rect">
                  <a:avLst/>
                </a:prstGeom>
              </p:spPr>
            </p:pic>
            <p:sp>
              <p:nvSpPr>
                <p:cNvPr id="14" name="文字方塊 13"/>
                <p:cNvSpPr txBox="1"/>
                <p:nvPr/>
              </p:nvSpPr>
              <p:spPr>
                <a:xfrm>
                  <a:off x="6637475" y="3356992"/>
                  <a:ext cx="18564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600" b="0" dirty="0"/>
                    <a:t>9</a:t>
                  </a:r>
                  <a:r>
                    <a:rPr lang="en-US" altLang="zh-TW" sz="1600" b="0" dirty="0" smtClean="0"/>
                    <a:t>0</a:t>
                  </a:r>
                  <a:r>
                    <a:rPr lang="en-US" altLang="zh-TW" sz="1600" b="0" dirty="0"/>
                    <a:t>% Noise Image</a:t>
                  </a:r>
                  <a:endParaRPr lang="zh-TW" altLang="en-US" sz="1600" b="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4968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Background(3/3)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because, under such conditions, 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noise-free pixels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not sufficiently present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 each cropped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 to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 learning sparse approximation for these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based techniques.	</a:t>
            </a:r>
            <a:endParaRPr lang="en-US" altLang="zh-TW" dirty="0" smtClean="0">
              <a:latin typeface="Times New Roman" panose="02020603050405020304" pitchFamily="18" charset="0"/>
              <a:ea typeface="MS PGothic" pitchFamily="34" charset="-128"/>
              <a:cs typeface="Times New Roman" panose="02020603050405020304" pitchFamily="18" charset="0"/>
            </a:endParaRPr>
          </a:p>
        </p:txBody>
      </p:sp>
      <p:sp>
        <p:nvSpPr>
          <p:cNvPr id="1843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CE892FF4-6CBD-4FA1-9DC6-9E9259E5316C}" type="slidenum">
              <a:rPr lang="en-US" altLang="zh-TW" smtClean="0">
                <a:latin typeface="Courier New" pitchFamily="49" charset="0"/>
              </a:rPr>
              <a:pPr eaLnBrk="1" hangingPunct="1"/>
              <a:t>7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35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203575" y="6453188"/>
            <a:ext cx="2967038" cy="2889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NTUT MMS LAB</a:t>
            </a:r>
            <a:endParaRPr lang="en-US" altLang="zh-TW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04826" y="2911426"/>
            <a:ext cx="7164536" cy="3312368"/>
            <a:chOff x="1151880" y="2852936"/>
            <a:chExt cx="7164536" cy="3312368"/>
          </a:xfrm>
        </p:grpSpPr>
        <p:sp>
          <p:nvSpPr>
            <p:cNvPr id="9" name="文字方塊 8"/>
            <p:cNvSpPr txBox="1"/>
            <p:nvPr/>
          </p:nvSpPr>
          <p:spPr>
            <a:xfrm>
              <a:off x="1550800" y="5518973"/>
              <a:ext cx="62646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0" dirty="0" smtClean="0"/>
                <a:t>Fig. 4. Illustration of noise-free pixels of image “Lena” which corrupted with 90% impulse noise.</a:t>
              </a:r>
              <a:endParaRPr lang="zh-TW" altLang="en-US" dirty="0"/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1151880" y="2852936"/>
              <a:ext cx="7164536" cy="2678968"/>
              <a:chOff x="1151880" y="2852936"/>
              <a:chExt cx="7164536" cy="2678968"/>
            </a:xfrm>
          </p:grpSpPr>
          <p:grpSp>
            <p:nvGrpSpPr>
              <p:cNvPr id="2" name="群組 1"/>
              <p:cNvGrpSpPr/>
              <p:nvPr/>
            </p:nvGrpSpPr>
            <p:grpSpPr>
              <a:xfrm>
                <a:off x="1151880" y="2852936"/>
                <a:ext cx="2340000" cy="2678968"/>
                <a:chOff x="1386665" y="3018971"/>
                <a:chExt cx="2340000" cy="2678968"/>
              </a:xfrm>
            </p:grpSpPr>
            <p:pic>
              <p:nvPicPr>
                <p:cNvPr id="7" name="圖片 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665" y="3357939"/>
                  <a:ext cx="2340000" cy="2340000"/>
                </a:xfrm>
                <a:prstGeom prst="rect">
                  <a:avLst/>
                </a:prstGeom>
              </p:spPr>
            </p:pic>
            <p:sp>
              <p:nvSpPr>
                <p:cNvPr id="10" name="文字方塊 9"/>
                <p:cNvSpPr txBox="1"/>
                <p:nvPr/>
              </p:nvSpPr>
              <p:spPr>
                <a:xfrm>
                  <a:off x="1564257" y="3018971"/>
                  <a:ext cx="19800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600" b="0" dirty="0" smtClean="0"/>
                    <a:t>Origin(Lena)</a:t>
                  </a:r>
                  <a:endParaRPr lang="zh-TW" altLang="en-US" sz="1600" b="0" dirty="0"/>
                </a:p>
              </p:txBody>
            </p:sp>
          </p:grpSp>
          <p:grpSp>
            <p:nvGrpSpPr>
              <p:cNvPr id="3" name="群組 2"/>
              <p:cNvGrpSpPr/>
              <p:nvPr/>
            </p:nvGrpSpPr>
            <p:grpSpPr>
              <a:xfrm>
                <a:off x="3564148" y="2853045"/>
                <a:ext cx="2340000" cy="2678445"/>
                <a:chOff x="3573365" y="3019494"/>
                <a:chExt cx="2340000" cy="2678445"/>
              </a:xfrm>
            </p:grpSpPr>
            <p:pic>
              <p:nvPicPr>
                <p:cNvPr id="8" name="圖片 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73365" y="3357939"/>
                  <a:ext cx="2340000" cy="2340000"/>
                </a:xfrm>
                <a:prstGeom prst="rect">
                  <a:avLst/>
                </a:prstGeom>
              </p:spPr>
            </p:pic>
            <p:sp>
              <p:nvSpPr>
                <p:cNvPr id="11" name="文字方塊 10"/>
                <p:cNvSpPr txBox="1"/>
                <p:nvPr/>
              </p:nvSpPr>
              <p:spPr>
                <a:xfrm>
                  <a:off x="3757211" y="3019494"/>
                  <a:ext cx="19800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600" b="0" dirty="0"/>
                    <a:t>9</a:t>
                  </a:r>
                  <a:r>
                    <a:rPr lang="en-US" altLang="zh-TW" sz="1600" b="0" dirty="0" smtClean="0"/>
                    <a:t>0</a:t>
                  </a:r>
                  <a:r>
                    <a:rPr lang="en-US" altLang="zh-TW" sz="1600" b="0" dirty="0"/>
                    <a:t>% Noise Image</a:t>
                  </a:r>
                  <a:endParaRPr lang="zh-TW" altLang="en-US" sz="1600" b="0" dirty="0"/>
                </a:p>
              </p:txBody>
            </p:sp>
          </p:grpSp>
          <p:grpSp>
            <p:nvGrpSpPr>
              <p:cNvPr id="4" name="群組 3"/>
              <p:cNvGrpSpPr/>
              <p:nvPr/>
            </p:nvGrpSpPr>
            <p:grpSpPr>
              <a:xfrm>
                <a:off x="5976416" y="2852936"/>
                <a:ext cx="2340000" cy="2678554"/>
                <a:chOff x="5480406" y="3019385"/>
                <a:chExt cx="2340000" cy="2678554"/>
              </a:xfrm>
            </p:grpSpPr>
            <p:pic>
              <p:nvPicPr>
                <p:cNvPr id="6" name="圖片 5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0406" y="3357939"/>
                  <a:ext cx="2340000" cy="2340000"/>
                </a:xfrm>
                <a:prstGeom prst="rect">
                  <a:avLst/>
                </a:prstGeom>
              </p:spPr>
            </p:pic>
            <p:sp>
              <p:nvSpPr>
                <p:cNvPr id="12" name="文字方塊 11"/>
                <p:cNvSpPr txBox="1"/>
                <p:nvPr/>
              </p:nvSpPr>
              <p:spPr>
                <a:xfrm>
                  <a:off x="5660406" y="3019385"/>
                  <a:ext cx="19800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600" b="0" dirty="0" smtClean="0"/>
                    <a:t>Noise-free pixels</a:t>
                  </a:r>
                  <a:endParaRPr lang="zh-TW" altLang="en-US" sz="1600" b="0" dirty="0"/>
                </a:p>
              </p:txBody>
            </p:sp>
          </p:grpSp>
        </p:grpSp>
      </p:grpSp>
      <p:sp>
        <p:nvSpPr>
          <p:cNvPr id="17" name="矩形 16"/>
          <p:cNvSpPr/>
          <p:nvPr/>
        </p:nvSpPr>
        <p:spPr bwMode="auto">
          <a:xfrm>
            <a:off x="5873043" y="2911426"/>
            <a:ext cx="2459062" cy="274982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706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method(1/11)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內容版面配置區 11"/>
          <p:cNvSpPr>
            <a:spLocks noGrp="1"/>
          </p:cNvSpPr>
          <p:nvPr>
            <p:ph idx="1"/>
          </p:nvPr>
        </p:nvSpPr>
        <p:spPr>
          <a:xfrm>
            <a:off x="179388" y="836712"/>
            <a:ext cx="8856662" cy="5318125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response, we propose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method which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composed of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important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modules: a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Sparse Representation (SR) module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an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Ant-colony Optimization (AO) module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TW" dirty="0" smtClean="0"/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8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1687834" y="2250935"/>
            <a:ext cx="5890883" cy="4274409"/>
            <a:chOff x="1687834" y="1962903"/>
            <a:chExt cx="5890883" cy="4274409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5292" y="1962903"/>
              <a:ext cx="5875966" cy="3960000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687834" y="5867980"/>
              <a:ext cx="5890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0" dirty="0" smtClean="0"/>
                <a:t>Fig. </a:t>
              </a:r>
              <a:r>
                <a:rPr lang="en-US" altLang="zh-TW" b="0" dirty="0"/>
                <a:t>5</a:t>
              </a:r>
              <a:r>
                <a:rPr lang="en-US" altLang="zh-TW" b="0" dirty="0" smtClean="0"/>
                <a:t>. Overview </a:t>
              </a:r>
              <a:r>
                <a:rPr lang="en-US" altLang="zh-TW" b="0" dirty="0"/>
                <a:t>of the proposed </a:t>
              </a:r>
              <a:r>
                <a:rPr lang="en-US" altLang="zh-TW" b="0" dirty="0" smtClean="0"/>
                <a:t>noise removal method.</a:t>
              </a:r>
              <a:endParaRPr lang="zh-TW" altLang="en-US" dirty="0"/>
            </a:p>
          </p:txBody>
        </p:sp>
      </p:grpSp>
      <p:sp>
        <p:nvSpPr>
          <p:cNvPr id="11" name="矩形 10"/>
          <p:cNvSpPr/>
          <p:nvPr/>
        </p:nvSpPr>
        <p:spPr bwMode="auto">
          <a:xfrm>
            <a:off x="6156176" y="3789040"/>
            <a:ext cx="1277915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779912" y="2250935"/>
            <a:ext cx="2239097" cy="398548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SR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module(2/11)</a:t>
            </a:r>
            <a:endParaRPr lang="en-US" altLang="zh-TW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內容版面配置區 1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Noise-free pixel counter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𝑁𝐹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  <m:r>
                            <a:rPr lang="en-US" altLang="zh-TW" sz="1800" b="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                           </m:t>
                          </m:r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denotes the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patch at position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denotes the total number of pixels in each overlapped image patch.</a:t>
                </a:r>
                <a:endPara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en-US" altLang="zh-TW" dirty="0" smtClean="0"/>
              </a:p>
              <a:p>
                <a:pPr marL="0" indent="0" algn="just">
                  <a:buNone/>
                </a:pPr>
                <a:endParaRPr lang="zh-TW" altLang="zh-TW" sz="2000" dirty="0"/>
              </a:p>
              <a:p>
                <a:pPr marL="0" indent="0">
                  <a:buNone/>
                </a:pPr>
                <a:endParaRPr lang="en-US" altLang="zh-TW" dirty="0" smtClean="0"/>
              </a:p>
            </p:txBody>
          </p:sp>
        </mc:Choice>
        <mc:Fallback xmlns="">
          <p:sp>
            <p:nvSpPr>
              <p:cNvPr id="25603" name="內容版面配置區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39" t="-12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F91254-0C68-43AB-9104-9A531E371B5D}" type="slidenum">
              <a:rPr lang="en-US" altLang="zh-TW" smtClean="0">
                <a:latin typeface="Courier New" pitchFamily="49" charset="0"/>
              </a:rPr>
              <a:pPr eaLnBrk="1" hangingPunct="1"/>
              <a:t>9</a:t>
            </a:fld>
            <a:endParaRPr lang="en-US" altLang="zh-TW" smtClean="0">
              <a:latin typeface="Courier New" pitchFamily="49" charset="0"/>
            </a:endParaRPr>
          </a:p>
        </p:txBody>
      </p:sp>
      <p:sp>
        <p:nvSpPr>
          <p:cNvPr id="25605" name="頁尾版面配置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mtClean="0">
                <a:latin typeface="Courier New" pitchFamily="49" charset="0"/>
              </a:rPr>
              <a:t>NTUT MMS LAB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59469" y="2924944"/>
            <a:ext cx="8425060" cy="3428294"/>
            <a:chOff x="359469" y="2924944"/>
            <a:chExt cx="8425060" cy="342829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1796" y="2924944"/>
              <a:ext cx="6600407" cy="31309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359469" y="5983906"/>
                  <a:ext cx="84250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b="0" dirty="0" smtClean="0"/>
                    <a:t>Fig. </a:t>
                  </a:r>
                  <a:r>
                    <a:rPr lang="en-US" altLang="zh-TW" b="0" dirty="0"/>
                    <a:t>6</a:t>
                  </a:r>
                  <a:r>
                    <a:rPr lang="en-US" altLang="zh-TW" b="0" dirty="0" smtClean="0"/>
                    <a:t>. </a:t>
                  </a:r>
                  <a:r>
                    <a:rPr lang="en-US" altLang="zh-TW" b="0" dirty="0">
                      <a:cs typeface="Arial" panose="020B0604020202020204" pitchFamily="34" charset="0"/>
                    </a:rPr>
                    <a:t>Illustration of noise-free pixel counter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>
                              <a:latin typeface="Cambria Math" panose="02040503050406030204" pitchFamily="18" charset="0"/>
                            </a:rPr>
                            <m:t>𝑁𝐹</m:t>
                          </m:r>
                        </m:e>
                        <m:sub>
                          <m:r>
                            <a:rPr lang="en-US" altLang="zh-TW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b="0" dirty="0">
                      <a:cs typeface="Arial" panose="020B0604020202020204" pitchFamily="34" charset="0"/>
                    </a:rPr>
                    <a:t> in the overlapped image patches.</a:t>
                  </a:r>
                  <a:endParaRPr lang="zh-TW" altLang="en-US" b="0" dirty="0"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69" y="5983906"/>
                  <a:ext cx="842506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51" t="-10000" r="-1302" b="-2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470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MS Lab-1">
  <a:themeElements>
    <a:clrScheme name="MMS Lab-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MS Lab-1">
      <a:majorFont>
        <a:latin typeface="Comic Sans MS"/>
        <a:ea typeface="新細明體"/>
        <a:cs typeface=""/>
      </a:majorFont>
      <a:minorFont>
        <a:latin typeface="Comic Sans MS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MMS Lab-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S Lab-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S Lab-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S Lab-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S Lab-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S Lab-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S Lab-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MMS Lab-1</Template>
  <TotalTime>19044</TotalTime>
  <Words>1718</Words>
  <Application>Microsoft Office PowerPoint</Application>
  <PresentationFormat>如螢幕大小 (4:3)</PresentationFormat>
  <Paragraphs>296</Paragraphs>
  <Slides>28</Slides>
  <Notes>27</Notes>
  <HiddenSlides>0</HiddenSlides>
  <MMClips>2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8" baseType="lpstr">
      <vt:lpstr>MS PGothic</vt:lpstr>
      <vt:lpstr>新細明體</vt:lpstr>
      <vt:lpstr>標楷體</vt:lpstr>
      <vt:lpstr>Arial</vt:lpstr>
      <vt:lpstr>Cambria Math</vt:lpstr>
      <vt:lpstr>Comic Sans MS</vt:lpstr>
      <vt:lpstr>Courier New</vt:lpstr>
      <vt:lpstr>Times New Roman</vt:lpstr>
      <vt:lpstr>MMS Lab-1</vt:lpstr>
      <vt:lpstr>PhotoImpact</vt:lpstr>
      <vt:lpstr> </vt:lpstr>
      <vt:lpstr>Outline</vt:lpstr>
      <vt:lpstr>Introduction(1/2)</vt:lpstr>
      <vt:lpstr>Introduction(2/2)</vt:lpstr>
      <vt:lpstr>Background(1/3)</vt:lpstr>
      <vt:lpstr>Background(2/3)</vt:lpstr>
      <vt:lpstr>Background(3/3)</vt:lpstr>
      <vt:lpstr>Proposed method(1/11)</vt:lpstr>
      <vt:lpstr>SR module(2/11)</vt:lpstr>
      <vt:lpstr>SR module(3/11)</vt:lpstr>
      <vt:lpstr>SR module(4/11)</vt:lpstr>
      <vt:lpstr>SR module(5/11)</vt:lpstr>
      <vt:lpstr>AO module(6/11)</vt:lpstr>
      <vt:lpstr>AO module(7/11)</vt:lpstr>
      <vt:lpstr>AO module(8/11)</vt:lpstr>
      <vt:lpstr>AO module(9/11)</vt:lpstr>
      <vt:lpstr>AO module(10/11)</vt:lpstr>
      <vt:lpstr>AO module(11/11)</vt:lpstr>
      <vt:lpstr>Experimental results(1/6)</vt:lpstr>
      <vt:lpstr>Experimental results(2/6)</vt:lpstr>
      <vt:lpstr>Experimental results(3/6)</vt:lpstr>
      <vt:lpstr>Experimental results(4/6)</vt:lpstr>
      <vt:lpstr>Experimental results(5/6)</vt:lpstr>
      <vt:lpstr>Experimental results(6/6)</vt:lpstr>
      <vt:lpstr>Conclusions(1/1)</vt:lpstr>
      <vt:lpstr>References(1/2)</vt:lpstr>
      <vt:lpstr>References(2/2)</vt:lpstr>
      <vt:lpstr>PowerPoint 簡報</vt:lpstr>
    </vt:vector>
  </TitlesOfParts>
  <Company>CMT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Huang</dc:creator>
  <cp:lastModifiedBy>Roach_Lab</cp:lastModifiedBy>
  <cp:revision>802</cp:revision>
  <dcterms:created xsi:type="dcterms:W3CDTF">2009-09-05T05:37:07Z</dcterms:created>
  <dcterms:modified xsi:type="dcterms:W3CDTF">2016-07-01T10:31:15Z</dcterms:modified>
</cp:coreProperties>
</file>